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52" r:id="rId2"/>
    <p:sldId id="353" r:id="rId3"/>
    <p:sldId id="325" r:id="rId4"/>
    <p:sldId id="300" r:id="rId5"/>
    <p:sldId id="299"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31" r:id="rId28"/>
    <p:sldId id="332" r:id="rId29"/>
    <p:sldId id="371" r:id="rId30"/>
    <p:sldId id="333" r:id="rId31"/>
    <p:sldId id="336" r:id="rId32"/>
    <p:sldId id="335" r:id="rId33"/>
    <p:sldId id="337" r:id="rId34"/>
    <p:sldId id="338" r:id="rId35"/>
    <p:sldId id="339" r:id="rId36"/>
    <p:sldId id="287" r:id="rId37"/>
    <p:sldId id="282" r:id="rId38"/>
    <p:sldId id="288" r:id="rId39"/>
    <p:sldId id="364" r:id="rId40"/>
    <p:sldId id="293" r:id="rId41"/>
    <p:sldId id="291" r:id="rId42"/>
    <p:sldId id="292" r:id="rId43"/>
    <p:sldId id="341" r:id="rId44"/>
    <p:sldId id="356" r:id="rId45"/>
    <p:sldId id="355" r:id="rId46"/>
    <p:sldId id="289" r:id="rId47"/>
    <p:sldId id="361" r:id="rId48"/>
    <p:sldId id="366" r:id="rId49"/>
    <p:sldId id="358" r:id="rId50"/>
    <p:sldId id="367" r:id="rId51"/>
    <p:sldId id="370" r:id="rId52"/>
    <p:sldId id="369" r:id="rId53"/>
    <p:sldId id="360" r:id="rId54"/>
    <p:sldId id="340" r:id="rId55"/>
    <p:sldId id="342" r:id="rId56"/>
    <p:sldId id="343" r:id="rId57"/>
    <p:sldId id="372" r:id="rId58"/>
    <p:sldId id="373" r:id="rId59"/>
    <p:sldId id="346" r:id="rId60"/>
    <p:sldId id="348" r:id="rId61"/>
    <p:sldId id="362" r:id="rId62"/>
    <p:sldId id="344" r:id="rId63"/>
    <p:sldId id="345"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Farri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8" autoAdjust="0"/>
    <p:restoredTop sz="47118" autoAdjust="0"/>
  </p:normalViewPr>
  <p:slideViewPr>
    <p:cSldViewPr>
      <p:cViewPr varScale="1">
        <p:scale>
          <a:sx n="50" d="100"/>
          <a:sy n="50" d="100"/>
        </p:scale>
        <p:origin x="-1530"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50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1-25T11:06:25.941" idx="2">
    <p:pos x="10" y="10"/>
    <p:text>Is there a way to take the "Biomimicry Workshop 2012" text and logos off the bottom of this and other slides? </p:text>
  </p:cm>
  <p:cm authorId="0" dt="2013-01-25T11:09:04.876" idx="3">
    <p:pos x="106" y="106"/>
    <p:text>Complete the notes. Should the slide give our disciplines in addtition to our affiliations?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A9FD3F5B-CA8C-4967-9BD3-44AAA620F72B}" type="datetimeFigureOut">
              <a:rPr lang="en-US"/>
              <a:pPr>
                <a:defRPr/>
              </a:pPr>
              <a:t>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FC1C3E30-91D6-4F3A-A2A5-F5619EBD1C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This presentation was designed to help municipal officials and staff address the myriad challenges posed by a changing climate. It was developed by a team studying biomimicry under the direction of EPA Region 8</a:t>
            </a:r>
            <a:r>
              <a:rPr lang="en-US" altLang="en-US" smtClean="0">
                <a:ea typeface="ＭＳ Ｐゴシック" pitchFamily="34" charset="-128"/>
              </a:rPr>
              <a:t>’</a:t>
            </a:r>
            <a:r>
              <a:rPr lang="en-US" smtClean="0">
                <a:ea typeface="ＭＳ Ｐゴシック" pitchFamily="34" charset="-128"/>
              </a:rPr>
              <a:t>s biomimicry expert, Marie Zanowick. The team was comprised of an interdisciplinary team, including the following: [see next slide]</a:t>
            </a:r>
          </a:p>
          <a:p>
            <a:endParaRPr lang="en-US" smtClean="0">
              <a:ea typeface="ＭＳ Ｐゴシック" pitchFamily="34" charset="-128"/>
            </a:endParaRPr>
          </a:p>
          <a:p>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C0F6900C-93F8-4AFF-9DFD-DB8425E478E3}"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 March, organisms develop the ability to photosynthesize and begin to oxygenate the atmosphere - poison to some, life giving to those who can adapt.</a:t>
            </a:r>
          </a:p>
          <a:p>
            <a:pPr eaLnBrk="1" hangingPunct="1">
              <a:spcBef>
                <a:spcPct val="0"/>
              </a:spcBef>
            </a:pPr>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7CA43617-5F4A-4FA6-A567-9B566BE93A92}"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It took until September, of our compressed life</a:t>
            </a:r>
            <a:r>
              <a:rPr lang="ja-JP" altLang="en-US" smtClean="0">
                <a:ea typeface="ＭＳ Ｐゴシック" pitchFamily="34" charset="-128"/>
              </a:rPr>
              <a:t>’</a:t>
            </a:r>
            <a:r>
              <a:rPr lang="en-US" altLang="ja-JP" smtClean="0">
                <a:ea typeface="ＭＳ Ｐゴシック" pitchFamily="34" charset="-128"/>
              </a:rPr>
              <a:t>s evolution year, for sex to burst onto the scene. With it the diversity of life explodes.</a:t>
            </a:r>
          </a:p>
          <a:p>
            <a:pPr eaLnBrk="1" hangingPunct="1">
              <a:spcBef>
                <a:spcPct val="0"/>
              </a:spcBef>
            </a:pPr>
            <a:r>
              <a:rPr lang="en-US" smtClean="0">
                <a:ea typeface="ＭＳ Ｐゴシック" pitchFamily="34" charset="-128"/>
              </a:rPr>
              <a:t>With genes mixing, dancing to the tune of  love in the air, the earth births an explosion of life forms, </a:t>
            </a:r>
          </a:p>
          <a:p>
            <a:pPr eaLnBrk="1" hangingPunct="1">
              <a:spcBef>
                <a:spcPct val="0"/>
              </a:spcBef>
            </a:pPr>
            <a:r>
              <a:rPr lang="en-US" smtClean="0">
                <a:ea typeface="ＭＳ Ｐゴシック" pitchFamily="34" charset="-128"/>
              </a:rPr>
              <a:t>with a renewed capacity to evolve survival strategies.</a:t>
            </a:r>
          </a:p>
          <a:p>
            <a:pPr eaLnBrk="1" hangingPunct="1">
              <a:spcBef>
                <a:spcPct val="0"/>
              </a:spcBef>
            </a:pPr>
            <a:endParaRPr lang="en-US" smtClean="0">
              <a:ea typeface="ＭＳ Ｐゴシック" pitchFamily="34"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1D058F6A-E5ED-4F18-B580-9BB3DBA7EE2A}"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One of the first organisms to colonize the land are the mushrooms, arriving on the nearly virgin soil on Nov 15</a:t>
            </a:r>
            <a:r>
              <a:rPr lang="en-US" baseline="30000" smtClean="0">
                <a:ea typeface="ＭＳ Ｐゴシック" pitchFamily="34" charset="-128"/>
              </a:rPr>
              <a:t>th</a:t>
            </a:r>
            <a:r>
              <a:rPr lang="en-US" smtClean="0">
                <a:ea typeface="ＭＳ Ｐゴシック" pitchFamily="34" charset="-128"/>
              </a:rPr>
              <a:t> </a:t>
            </a:r>
          </a:p>
        </p:txBody>
      </p:sp>
      <p:sp>
        <p:nvSpPr>
          <p:cNvPr id="80900" name="Slide Number Placeholder 3"/>
          <p:cNvSpPr>
            <a:spLocks noGrp="1"/>
          </p:cNvSpPr>
          <p:nvPr>
            <p:ph type="sldNum" sz="quarter" idx="5"/>
          </p:nvPr>
        </p:nvSpPr>
        <p:spPr bwMode="auto">
          <a:noFill/>
          <a:ln>
            <a:miter lim="800000"/>
            <a:headEnd/>
            <a:tailEnd/>
          </a:ln>
        </p:spPr>
        <p:txBody>
          <a:bodyPr/>
          <a:lstStyle/>
          <a:p>
            <a:fld id="{F1C6E0CB-61A3-4521-8AB1-4C5D310949F5}"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By the 20</a:t>
            </a:r>
            <a:r>
              <a:rPr lang="en-US" baseline="30000" smtClean="0">
                <a:ea typeface="ＭＳ Ｐゴシック" pitchFamily="34" charset="-128"/>
              </a:rPr>
              <a:t>th</a:t>
            </a:r>
            <a:r>
              <a:rPr lang="en-US" smtClean="0">
                <a:ea typeface="ＭＳ Ｐゴシック" pitchFamily="34" charset="-128"/>
              </a:rPr>
              <a:t> Fish fill the seas </a:t>
            </a:r>
          </a:p>
        </p:txBody>
      </p:sp>
      <p:sp>
        <p:nvSpPr>
          <p:cNvPr id="81924" name="Slide Number Placeholder 3"/>
          <p:cNvSpPr>
            <a:spLocks noGrp="1"/>
          </p:cNvSpPr>
          <p:nvPr>
            <p:ph type="sldNum" sz="quarter" idx="5"/>
          </p:nvPr>
        </p:nvSpPr>
        <p:spPr bwMode="auto">
          <a:noFill/>
          <a:ln>
            <a:miter lim="800000"/>
            <a:headEnd/>
            <a:tailEnd/>
          </a:ln>
        </p:spPr>
        <p:txBody>
          <a:bodyPr/>
          <a:lstStyle/>
          <a:p>
            <a:fld id="{87D7ED91-7BD6-4874-91EF-560FA14E04B3}"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Green plants arrive Nov 22</a:t>
            </a:r>
          </a:p>
          <a:p>
            <a:pPr eaLnBrk="1" hangingPunct="1">
              <a:spcBef>
                <a:spcPct val="0"/>
              </a:spcBef>
            </a:pPr>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BE37337F-339A-4601-B98B-F1B2E3E3846E}"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By the 24</a:t>
            </a:r>
            <a:r>
              <a:rPr lang="en-US" baseline="30000" smtClean="0">
                <a:ea typeface="ＭＳ Ｐゴシック" pitchFamily="34" charset="-128"/>
              </a:rPr>
              <a:t>th</a:t>
            </a:r>
            <a:r>
              <a:rPr lang="en-US" smtClean="0">
                <a:ea typeface="ＭＳ Ｐゴシック" pitchFamily="34" charset="-128"/>
              </a:rPr>
              <a:t>,  insects and other invertebrates begin to roam the soil</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E029F8A4-F5B3-49E1-949C-5AD4C37B6F45}"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Dec 2 – amphibians</a:t>
            </a:r>
          </a:p>
          <a:p>
            <a:pPr eaLnBrk="1" hangingPunct="1">
              <a:spcBef>
                <a:spcPct val="0"/>
              </a:spcBef>
            </a:pPr>
            <a:r>
              <a:rPr lang="en-US" smtClean="0">
                <a:ea typeface="ＭＳ Ｐゴシック" pitchFamily="34" charset="-128"/>
              </a:rPr>
              <a:t>Like our tiger salamander</a:t>
            </a:r>
          </a:p>
          <a:p>
            <a:pPr eaLnBrk="1" hangingPunct="1">
              <a:spcBef>
                <a:spcPct val="0"/>
              </a:spcBef>
            </a:pPr>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56118654-0A4F-4B3F-AA46-19D798041086}"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Dec 6 reptiles arrive.</a:t>
            </a:r>
          </a:p>
          <a:p>
            <a:pPr eaLnBrk="1" hangingPunct="1">
              <a:spcBef>
                <a:spcPct val="0"/>
              </a:spcBef>
            </a:pPr>
            <a:r>
              <a:rPr lang="en-US" smtClean="0">
                <a:ea typeface="ＭＳ Ｐゴシック" pitchFamily="34" charset="-128"/>
              </a:rPr>
              <a:t>So successfully that they ruled the planet for 350 million years!</a:t>
            </a:r>
          </a:p>
          <a:p>
            <a:pPr eaLnBrk="1" hangingPunct="1">
              <a:spcBef>
                <a:spcPct val="0"/>
              </a:spcBef>
            </a:pPr>
            <a:endParaRPr lang="en-US" smtClean="0">
              <a:ea typeface="ＭＳ Ｐゴシック" pitchFamily="3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43C44165-1631-4EFA-9310-C9B553A8113B}"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Dinosaurs wander the landscape </a:t>
            </a:r>
            <a:r>
              <a:rPr lang="en-US" b="1" smtClean="0">
                <a:ea typeface="ＭＳ Ｐゴシック" pitchFamily="34" charset="-128"/>
              </a:rPr>
              <a:t>we</a:t>
            </a:r>
            <a:r>
              <a:rPr lang="en-US" smtClean="0">
                <a:ea typeface="ＭＳ Ｐゴシック" pitchFamily="34" charset="-128"/>
              </a:rPr>
              <a:t> now call Boulder  </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Stegosaurus</a:t>
            </a:r>
          </a:p>
          <a:p>
            <a:pPr eaLnBrk="1" hangingPunct="1">
              <a:spcBef>
                <a:spcPct val="0"/>
              </a:spcBef>
            </a:pPr>
            <a:r>
              <a:rPr lang="en-US" smtClean="0">
                <a:ea typeface="ＭＳ Ｐゴシック" pitchFamily="34" charset="-128"/>
              </a:rPr>
              <a:t>Jurassic period corresponds to Morrison formation</a:t>
            </a:r>
          </a:p>
          <a:p>
            <a:pPr eaLnBrk="1" hangingPunct="1">
              <a:spcBef>
                <a:spcPct val="0"/>
              </a:spcBef>
            </a:pPr>
            <a:endParaRPr lang="en-US" smtClean="0">
              <a:ea typeface="ＭＳ Ｐゴシック" pitchFamily="3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61AFF0EC-2C18-4527-8836-C96FA66FD04E}"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Dec 13 mammals</a:t>
            </a:r>
          </a:p>
        </p:txBody>
      </p:sp>
      <p:sp>
        <p:nvSpPr>
          <p:cNvPr id="88068" name="Slide Number Placeholder 3"/>
          <p:cNvSpPr>
            <a:spLocks noGrp="1"/>
          </p:cNvSpPr>
          <p:nvPr>
            <p:ph type="sldNum" sz="quarter" idx="5"/>
          </p:nvPr>
        </p:nvSpPr>
        <p:spPr bwMode="auto">
          <a:noFill/>
          <a:ln>
            <a:miter lim="800000"/>
            <a:headEnd/>
            <a:tailEnd/>
          </a:ln>
        </p:spPr>
        <p:txBody>
          <a:bodyPr/>
          <a:lstStyle/>
          <a:p>
            <a:fld id="{828254C0-E83E-4F29-8BF1-54C8E2A6D2FF}"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Interdisciplinary teams are critical for bringing in creative and divergent perspectives and skill sets for the most productive Biomimicry process, which includes the following steps:</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66185202-F45D-460C-8FC2-41E42D414064}"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Dec 18</a:t>
            </a:r>
            <a:r>
              <a:rPr lang="en-US" baseline="30000" smtClean="0">
                <a:ea typeface="ＭＳ Ｐゴシック" pitchFamily="34" charset="-128"/>
              </a:rPr>
              <a:t>th</a:t>
            </a:r>
            <a:r>
              <a:rPr lang="en-US" smtClean="0">
                <a:ea typeface="ＭＳ Ｐゴシック" pitchFamily="34" charset="-128"/>
              </a:rPr>
              <a:t> birds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Male Broad-tailed Humming bird @ Greg Joder</a:t>
            </a:r>
          </a:p>
          <a:p>
            <a:pPr eaLnBrk="1" hangingPunct="1">
              <a:spcBef>
                <a:spcPct val="0"/>
              </a:spcBef>
            </a:pPr>
            <a:r>
              <a:rPr lang="en-US" smtClean="0">
                <a:ea typeface="ＭＳ Ｐゴシック" pitchFamily="34" charset="-128"/>
              </a:rPr>
              <a:t>Kestral @Dan Baldwin</a:t>
            </a:r>
          </a:p>
        </p:txBody>
      </p:sp>
      <p:sp>
        <p:nvSpPr>
          <p:cNvPr id="89092" name="Slide Number Placeholder 3"/>
          <p:cNvSpPr>
            <a:spLocks noGrp="1"/>
          </p:cNvSpPr>
          <p:nvPr>
            <p:ph type="sldNum" sz="quarter" idx="5"/>
          </p:nvPr>
        </p:nvSpPr>
        <p:spPr bwMode="auto">
          <a:noFill/>
          <a:ln>
            <a:miter lim="800000"/>
            <a:headEnd/>
            <a:tailEnd/>
          </a:ln>
        </p:spPr>
        <p:txBody>
          <a:bodyPr/>
          <a:lstStyle/>
          <a:p>
            <a:fld id="{BE397CC1-6CD6-4C1C-9776-D5B09D5C690C}"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Flowers arrive just in time for winter solstice.</a:t>
            </a:r>
          </a:p>
        </p:txBody>
      </p:sp>
      <p:sp>
        <p:nvSpPr>
          <p:cNvPr id="90116" name="Slide Number Placeholder 3"/>
          <p:cNvSpPr>
            <a:spLocks noGrp="1"/>
          </p:cNvSpPr>
          <p:nvPr>
            <p:ph type="sldNum" sz="quarter" idx="5"/>
          </p:nvPr>
        </p:nvSpPr>
        <p:spPr bwMode="auto">
          <a:noFill/>
          <a:ln>
            <a:miter lim="800000"/>
            <a:headEnd/>
            <a:tailEnd/>
          </a:ln>
        </p:spPr>
        <p:txBody>
          <a:bodyPr/>
          <a:lstStyle/>
          <a:p>
            <a:fld id="{3B0764DE-F3D8-4579-823E-0248158C7479}"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Dinosaurs go extinct on Christmas Day.</a:t>
            </a:r>
          </a:p>
          <a:p>
            <a:pPr eaLnBrk="1" hangingPunct="1">
              <a:spcBef>
                <a:spcPct val="0"/>
              </a:spcBef>
            </a:pPr>
            <a:r>
              <a:rPr lang="en-US" smtClean="0">
                <a:ea typeface="ＭＳ Ｐゴシック" pitchFamily="34" charset="-128"/>
              </a:rPr>
              <a:t>Dec 25 6:30 pm dinos extinct</a:t>
            </a:r>
          </a:p>
          <a:p>
            <a:pPr eaLnBrk="1" hangingPunct="1">
              <a:spcBef>
                <a:spcPct val="0"/>
              </a:spcBef>
            </a:pPr>
            <a:endParaRPr lang="en-US" smtClean="0">
              <a:ea typeface="ＭＳ Ｐゴシック" pitchFamily="34" charset="-128"/>
            </a:endParaRPr>
          </a:p>
        </p:txBody>
      </p:sp>
      <p:sp>
        <p:nvSpPr>
          <p:cNvPr id="91140" name="Slide Number Placeholder 3"/>
          <p:cNvSpPr>
            <a:spLocks noGrp="1"/>
          </p:cNvSpPr>
          <p:nvPr>
            <p:ph type="sldNum" sz="quarter" idx="5"/>
          </p:nvPr>
        </p:nvSpPr>
        <p:spPr bwMode="auto">
          <a:noFill/>
          <a:ln>
            <a:miter lim="800000"/>
            <a:headEnd/>
            <a:tailEnd/>
          </a:ln>
        </p:spPr>
        <p:txBody>
          <a:bodyPr/>
          <a:lstStyle/>
          <a:p>
            <a:fld id="{2FDF27C6-70B4-4337-BEB3-3323B659B379}"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Just 12 and a half hours ago, our predecessor arrived</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At 11:30 am on Dec 31st our ancestors, the hominids, the first two-legged walkers arrived</a:t>
            </a:r>
          </a:p>
        </p:txBody>
      </p:sp>
      <p:sp>
        <p:nvSpPr>
          <p:cNvPr id="92164" name="Slide Number Placeholder 3"/>
          <p:cNvSpPr>
            <a:spLocks noGrp="1"/>
          </p:cNvSpPr>
          <p:nvPr>
            <p:ph type="sldNum" sz="quarter" idx="5"/>
          </p:nvPr>
        </p:nvSpPr>
        <p:spPr bwMode="auto">
          <a:noFill/>
          <a:ln>
            <a:miter lim="800000"/>
            <a:headEnd/>
            <a:tailEnd/>
          </a:ln>
        </p:spPr>
        <p:txBody>
          <a:bodyPr/>
          <a:lstStyle/>
          <a:p>
            <a:fld id="{DF2E4CCA-529B-4954-A843-7D748A36A17A}" type="slidenum">
              <a:rPr lang="en-US" smtClean="0">
                <a:ea typeface="ＭＳ Ｐゴシック" pitchFamily="34" charset="-128"/>
              </a:rPr>
              <a:pPr/>
              <a:t>23</a:t>
            </a:fld>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Just a few minutes before midnight humans arrive! We are the young ones, </a:t>
            </a:r>
          </a:p>
          <a:p>
            <a:pPr eaLnBrk="1" hangingPunct="1">
              <a:spcBef>
                <a:spcPct val="0"/>
              </a:spcBef>
            </a:pPr>
            <a:r>
              <a:rPr lang="en-US" smtClean="0">
                <a:ea typeface="ＭＳ Ｐゴシック" pitchFamily="34" charset="-128"/>
              </a:rPr>
              <a:t>and we have a lot to learn.</a:t>
            </a:r>
          </a:p>
          <a:p>
            <a:pPr eaLnBrk="1" hangingPunct="1">
              <a:spcBef>
                <a:spcPct val="0"/>
              </a:spcBef>
            </a:pPr>
            <a:r>
              <a:rPr lang="en-US" smtClean="0">
                <a:ea typeface="ＭＳ Ｐゴシック" pitchFamily="34" charset="-128"/>
              </a:rPr>
              <a:t>Luckily we are also curious and capable.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How we live in this lifetime will shape our fate on Earth as a species. Will we be sturdy survivors?  Or another layer of dust on the pile of extinction, joining the 99% of all species who tried to make it here, but failed.</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93188" name="Slide Number Placeholder 3"/>
          <p:cNvSpPr>
            <a:spLocks noGrp="1"/>
          </p:cNvSpPr>
          <p:nvPr>
            <p:ph type="sldNum" sz="quarter" idx="5"/>
          </p:nvPr>
        </p:nvSpPr>
        <p:spPr bwMode="auto">
          <a:noFill/>
          <a:ln>
            <a:miter lim="800000"/>
            <a:headEnd/>
            <a:tailEnd/>
          </a:ln>
        </p:spPr>
        <p:txBody>
          <a:bodyPr/>
          <a:lstStyle/>
          <a:p>
            <a:fld id="{F5F057F0-9AC9-4691-971F-C6B1E85B93A4}" type="slidenum">
              <a:rPr lang="en-US" smtClean="0">
                <a:ea typeface="ＭＳ Ｐゴシック" pitchFamily="34" charset="-128"/>
              </a:rPr>
              <a:pPr/>
              <a:t>24</a:t>
            </a:fld>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 hope we can live up to our species' full potential - using our intelligence, imagination and abilities to create a sustainable future, in a sustainable city, </a:t>
            </a:r>
            <a:r>
              <a:rPr lang="en-US" b="1" smtClean="0">
                <a:ea typeface="ＭＳ Ｐゴシック" pitchFamily="34" charset="-128"/>
              </a:rPr>
              <a:t>in</a:t>
            </a:r>
            <a:r>
              <a:rPr lang="en-US" smtClean="0">
                <a:ea typeface="ＭＳ Ｐゴシック" pitchFamily="34" charset="-128"/>
              </a:rPr>
              <a:t> community with our wild mentors.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Biomimicry is about remembering to listen and learn from these elders. They have been involved in a 3.8 billion year research and development stint. We would be smart to tune in, as they hold the key to success, the 1% of those species who have survived here.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If we apply our curiosity and relax our knowing for a while we</a:t>
            </a:r>
            <a:r>
              <a:rPr lang="ja-JP" altLang="en-US" smtClean="0">
                <a:ea typeface="ＭＳ Ｐゴシック" pitchFamily="34" charset="-128"/>
              </a:rPr>
              <a:t>’</a:t>
            </a:r>
            <a:r>
              <a:rPr lang="en-US" altLang="ja-JP" smtClean="0">
                <a:ea typeface="ＭＳ Ｐゴシック" pitchFamily="34" charset="-128"/>
              </a:rPr>
              <a:t>ll have a better chance of joining the circle of winners. </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693F863B-2A3A-43C6-8F02-E06E57E95C59}" type="slidenum">
              <a:rPr lang="en-US" smtClean="0">
                <a:ea typeface="ＭＳ Ｐゴシック" pitchFamily="34" charset="-128"/>
              </a:rPr>
              <a:pPr/>
              <a:t>25</a:t>
            </a:fld>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Some of these elders we</a:t>
            </a:r>
            <a:r>
              <a:rPr lang="ja-JP" altLang="en-US" smtClean="0">
                <a:ea typeface="ＭＳ Ｐゴシック" pitchFamily="34" charset="-128"/>
              </a:rPr>
              <a:t>’</a:t>
            </a:r>
            <a:r>
              <a:rPr lang="en-US" altLang="ja-JP" smtClean="0">
                <a:ea typeface="ＭＳ Ｐゴシック" pitchFamily="34" charset="-128"/>
              </a:rPr>
              <a:t>ve seen today have already guided us, let</a:t>
            </a:r>
            <a:r>
              <a:rPr lang="ja-JP" altLang="en-US" smtClean="0">
                <a:ea typeface="ＭＳ Ｐゴシック" pitchFamily="34" charset="-128"/>
              </a:rPr>
              <a:t>’</a:t>
            </a:r>
            <a:r>
              <a:rPr lang="en-US" altLang="ja-JP" smtClean="0">
                <a:ea typeface="ＭＳ Ｐゴシック" pitchFamily="34" charset="-128"/>
              </a:rPr>
              <a:t>s turn our full attention to those who remain. Who will be your role model?</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Paper birch @ Doug Goodin</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DA345564-5168-4870-8486-88EF54640167}" type="slidenum">
              <a:rPr lang="en-US" smtClean="0">
                <a:ea typeface="ＭＳ Ｐゴシック" pitchFamily="34" charset="-128"/>
              </a:rPr>
              <a:pPr/>
              <a:t>26</a:t>
            </a:fld>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ID multi-disciplinary team: Engineer, Biologist, Designer, Architect, Planner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Identify the problem and its context</a:t>
            </a:r>
          </a:p>
          <a:p>
            <a:pPr eaLnBrk="1" hangingPunct="1">
              <a:spcBef>
                <a:spcPct val="0"/>
              </a:spcBef>
            </a:pPr>
            <a:r>
              <a:rPr lang="en-US" smtClean="0">
                <a:ea typeface="ＭＳ Ｐゴシック" pitchFamily="34" charset="-128"/>
              </a:rPr>
              <a:t>Research how nature solves that problem</a:t>
            </a:r>
          </a:p>
          <a:p>
            <a:pPr eaLnBrk="1" hangingPunct="1">
              <a:spcBef>
                <a:spcPct val="0"/>
              </a:spcBef>
            </a:pPr>
            <a:r>
              <a:rPr lang="en-US" smtClean="0">
                <a:ea typeface="ＭＳ Ｐゴシック" pitchFamily="34" charset="-128"/>
              </a:rPr>
              <a:t>Articulate the core design concepts behind nature</a:t>
            </a:r>
            <a:r>
              <a:rPr lang="ja-JP" altLang="en-US" smtClean="0">
                <a:ea typeface="ＭＳ Ｐゴシック" pitchFamily="34" charset="-128"/>
              </a:rPr>
              <a:t>’</a:t>
            </a:r>
            <a:r>
              <a:rPr lang="en-US" altLang="ja-JP" smtClean="0">
                <a:ea typeface="ＭＳ Ｐゴシック" pitchFamily="34" charset="-128"/>
              </a:rPr>
              <a:t>s strategies</a:t>
            </a:r>
          </a:p>
          <a:p>
            <a:pPr eaLnBrk="1" hangingPunct="1">
              <a:spcBef>
                <a:spcPct val="0"/>
              </a:spcBef>
            </a:pPr>
            <a:r>
              <a:rPr lang="en-US" smtClean="0">
                <a:ea typeface="ＭＳ Ｐゴシック" pitchFamily="34" charset="-128"/>
              </a:rPr>
              <a:t>Brainstorm multiple solutions</a:t>
            </a:r>
          </a:p>
          <a:p>
            <a:pPr eaLnBrk="1" hangingPunct="1">
              <a:spcBef>
                <a:spcPct val="0"/>
              </a:spcBef>
            </a:pPr>
            <a:r>
              <a:rPr lang="en-US" smtClean="0">
                <a:ea typeface="ＭＳ Ｐゴシック" pitchFamily="34" charset="-128"/>
              </a:rPr>
              <a:t>Test those solutions, ensuring that they adhere to the 6 Life</a:t>
            </a:r>
            <a:r>
              <a:rPr lang="ja-JP" altLang="en-US" smtClean="0">
                <a:ea typeface="ＭＳ Ｐゴシック" pitchFamily="34" charset="-128"/>
              </a:rPr>
              <a:t>’</a:t>
            </a:r>
            <a:r>
              <a:rPr lang="en-US" altLang="ja-JP" smtClean="0">
                <a:ea typeface="ＭＳ Ｐゴシック" pitchFamily="34" charset="-128"/>
              </a:rPr>
              <a:t>s Principles</a:t>
            </a:r>
          </a:p>
          <a:p>
            <a:pPr eaLnBrk="1" hangingPunct="1">
              <a:spcBef>
                <a:spcPct val="0"/>
              </a:spcBef>
            </a:pPr>
            <a:r>
              <a:rPr lang="en-US" smtClean="0">
                <a:ea typeface="ＭＳ Ｐゴシック" pitchFamily="34" charset="-128"/>
              </a:rPr>
              <a:t>Identified and defined by the Biomimicry Guild </a:t>
            </a:r>
          </a:p>
          <a:p>
            <a:pPr eaLnBrk="1" hangingPunct="1">
              <a:spcBef>
                <a:spcPct val="0"/>
              </a:spcBef>
            </a:pPr>
            <a:r>
              <a:rPr lang="en-US" smtClean="0">
                <a:ea typeface="ＭＳ Ｐゴシック" pitchFamily="34" charset="-128"/>
              </a:rPr>
              <a:t>as….</a:t>
            </a:r>
          </a:p>
          <a:p>
            <a:pPr eaLnBrk="1" hangingPunct="1">
              <a:spcBef>
                <a:spcPct val="0"/>
              </a:spcBef>
            </a:pPr>
            <a:endParaRPr lang="en-US" smtClean="0">
              <a:ea typeface="ＭＳ Ｐゴシック" pitchFamily="34" charset="-128"/>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68B36417-022C-4F56-89A4-A4524F02F39E}" type="slidenum">
              <a:rPr lang="en-US" smtClean="0">
                <a:ea typeface="ＭＳ Ｐゴシック" pitchFamily="34" charset="-128"/>
              </a:rPr>
              <a:pPr/>
              <a:t>27</a:t>
            </a:fld>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By using Nature</a:t>
            </a:r>
            <a:r>
              <a:rPr lang="ja-JP" altLang="en-US" smtClean="0">
                <a:ea typeface="ＭＳ Ｐゴシック" pitchFamily="34" charset="-128"/>
              </a:rPr>
              <a:t>’</a:t>
            </a:r>
            <a:r>
              <a:rPr lang="en-US" altLang="ja-JP" dirty="0" smtClean="0">
                <a:ea typeface="ＭＳ Ｐゴシック" pitchFamily="34" charset="-128"/>
              </a:rPr>
              <a:t>s basic life principles we know our approach will work, because all surviving species have succeeded with strategies that all reflect these guidelines.  We are part of the Earth</a:t>
            </a:r>
            <a:r>
              <a:rPr lang="ja-JP" altLang="en-US" smtClean="0">
                <a:ea typeface="ＭＳ Ｐゴシック" pitchFamily="34" charset="-128"/>
              </a:rPr>
              <a:t>’</a:t>
            </a:r>
            <a:r>
              <a:rPr lang="en-US" altLang="ja-JP" dirty="0" smtClean="0">
                <a:ea typeface="ＭＳ Ｐゴシック" pitchFamily="34" charset="-128"/>
              </a:rPr>
              <a:t>s system, not independent from it, so the intentional use of these guidelines will increase our chances of survival as well.</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39BDE61B-C9DB-4305-BA3B-660D3781BAD3}" type="slidenum">
              <a:rPr lang="en-US" smtClean="0">
                <a:ea typeface="ＭＳ Ｐゴシック" pitchFamily="34" charset="-128"/>
              </a:rPr>
              <a:pPr/>
              <a:t>28</a:t>
            </a:fld>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Life’s Principle</a:t>
            </a:r>
            <a:r>
              <a:rPr lang="en-US" baseline="0" dirty="0" smtClean="0"/>
              <a:t> wheel is a helpful diagram that includes all of the life’s strategies arranged into broader categories of the 6 Life’s Principles. The link to the web diagram is in the upper right corner. Let’s take a look at the strategies as they align with the Life’s Principles in a little more detail…</a:t>
            </a:r>
            <a:endParaRPr lang="en-US" dirty="0"/>
          </a:p>
        </p:txBody>
      </p:sp>
      <p:sp>
        <p:nvSpPr>
          <p:cNvPr id="4" name="Slide Number Placeholder 3"/>
          <p:cNvSpPr>
            <a:spLocks noGrp="1"/>
          </p:cNvSpPr>
          <p:nvPr>
            <p:ph type="sldNum" sz="quarter" idx="10"/>
          </p:nvPr>
        </p:nvSpPr>
        <p:spPr/>
        <p:txBody>
          <a:bodyPr/>
          <a:lstStyle/>
          <a:p>
            <a:pPr>
              <a:defRPr/>
            </a:pPr>
            <a:fld id="{FC1C3E30-91D6-4F3A-A2A5-F5619EBD1C3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Today</a:t>
            </a:r>
            <a:r>
              <a:rPr lang="ja-JP" altLang="en-US" smtClean="0">
                <a:ea typeface="ＭＳ Ｐゴシック" pitchFamily="34" charset="-128"/>
              </a:rPr>
              <a:t>’</a:t>
            </a:r>
            <a:r>
              <a:rPr lang="en-US" altLang="ja-JP" smtClean="0">
                <a:ea typeface="ＭＳ Ｐゴシック" pitchFamily="34" charset="-128"/>
              </a:rPr>
              <a:t>s power point will be about Biomimicry used as a problem solving tool and we</a:t>
            </a:r>
            <a:r>
              <a:rPr lang="ja-JP" altLang="en-US" smtClean="0">
                <a:ea typeface="ＭＳ Ｐゴシック" pitchFamily="34" charset="-128"/>
              </a:rPr>
              <a:t>’</a:t>
            </a:r>
            <a:r>
              <a:rPr lang="en-US" altLang="ja-JP" smtClean="0">
                <a:ea typeface="ＭＳ Ｐゴシック" pitchFamily="34" charset="-128"/>
              </a:rPr>
              <a:t>ll cover the following topics:</a:t>
            </a:r>
          </a:p>
          <a:p>
            <a:pPr eaLnBrk="1" hangingPunct="1">
              <a:spcBef>
                <a:spcPct val="0"/>
              </a:spcBef>
            </a:pPr>
            <a:r>
              <a:rPr lang="en-US" smtClean="0">
                <a:ea typeface="ＭＳ Ｐゴシック" pitchFamily="34" charset="-128"/>
              </a:rPr>
              <a:t>[Read the list]</a:t>
            </a:r>
          </a:p>
        </p:txBody>
      </p:sp>
      <p:sp>
        <p:nvSpPr>
          <p:cNvPr id="71684" name="Slide Number Placeholder 3"/>
          <p:cNvSpPr>
            <a:spLocks noGrp="1"/>
          </p:cNvSpPr>
          <p:nvPr>
            <p:ph type="sldNum" sz="quarter" idx="5"/>
          </p:nvPr>
        </p:nvSpPr>
        <p:spPr bwMode="auto">
          <a:noFill/>
          <a:ln>
            <a:miter lim="800000"/>
            <a:headEnd/>
            <a:tailEnd/>
          </a:ln>
        </p:spPr>
        <p:txBody>
          <a:bodyPr/>
          <a:lstStyle/>
          <a:p>
            <a:fld id="{5756AB40-20FC-447E-8563-8EB27E9C0AE7}"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smtClean="0">
                <a:ea typeface="ＭＳ Ｐゴシック" pitchFamily="34" charset="-128"/>
              </a:rPr>
              <a:t>Each of these principles incorporates a number of strategies, here are a few to illustrate these concepts:</a:t>
            </a:r>
          </a:p>
          <a:p>
            <a:pPr eaLnBrk="1" hangingPunct="1">
              <a:lnSpc>
                <a:spcPct val="80000"/>
              </a:lnSpc>
              <a:spcBef>
                <a:spcPct val="0"/>
              </a:spcBef>
            </a:pPr>
            <a:r>
              <a:rPr lang="en-US" sz="1000" smtClean="0">
                <a:ea typeface="ＭＳ Ｐゴシック" pitchFamily="34" charset="-128"/>
              </a:rPr>
              <a:t> </a:t>
            </a:r>
          </a:p>
          <a:p>
            <a:pPr eaLnBrk="1" hangingPunct="1">
              <a:lnSpc>
                <a:spcPct val="80000"/>
              </a:lnSpc>
              <a:spcBef>
                <a:spcPct val="0"/>
              </a:spcBef>
            </a:pPr>
            <a:endParaRPr lang="en-US" sz="1000" smtClean="0">
              <a:ea typeface="ＭＳ Ｐゴシック" pitchFamily="34" charset="-128"/>
            </a:endParaRPr>
          </a:p>
          <a:p>
            <a:pPr eaLnBrk="1" hangingPunct="1">
              <a:lnSpc>
                <a:spcPct val="80000"/>
              </a:lnSpc>
              <a:spcBef>
                <a:spcPct val="0"/>
              </a:spcBef>
            </a:pPr>
            <a:r>
              <a:rPr lang="en-US" sz="1000" smtClean="0">
                <a:ea typeface="ＭＳ Ｐゴシック" pitchFamily="34" charset="-128"/>
              </a:rPr>
              <a:t>----------------------</a:t>
            </a:r>
          </a:p>
          <a:p>
            <a:pPr eaLnBrk="1" hangingPunct="1">
              <a:lnSpc>
                <a:spcPct val="80000"/>
              </a:lnSpc>
              <a:spcBef>
                <a:spcPct val="0"/>
              </a:spcBef>
            </a:pPr>
            <a:r>
              <a:rPr lang="en-US" sz="1000" i="1" smtClean="0">
                <a:ea typeface="ＭＳ Ｐゴシック" pitchFamily="34" charset="-128"/>
              </a:rPr>
              <a:t>Here are all of the principles and their strategies for your reference</a:t>
            </a:r>
            <a:r>
              <a:rPr lang="en-US" sz="1000" smtClean="0">
                <a:ea typeface="ＭＳ Ｐゴシック" pitchFamily="34" charset="-128"/>
              </a:rPr>
              <a:t>:</a:t>
            </a:r>
          </a:p>
          <a:p>
            <a:pPr eaLnBrk="1" hangingPunct="1">
              <a:lnSpc>
                <a:spcPct val="80000"/>
              </a:lnSpc>
              <a:spcBef>
                <a:spcPct val="0"/>
              </a:spcBef>
            </a:pPr>
            <a:r>
              <a:rPr lang="en-US" sz="1000" smtClean="0">
                <a:ea typeface="ＭＳ Ｐゴシック" pitchFamily="34" charset="-128"/>
              </a:rPr>
              <a:t>EVOLVE TO SURVIVE</a:t>
            </a:r>
          </a:p>
          <a:p>
            <a:pPr eaLnBrk="1" hangingPunct="1">
              <a:lnSpc>
                <a:spcPct val="80000"/>
              </a:lnSpc>
              <a:spcBef>
                <a:spcPct val="0"/>
              </a:spcBef>
            </a:pPr>
            <a:r>
              <a:rPr lang="en-US" sz="1000" smtClean="0">
                <a:ea typeface="ＭＳ Ｐゴシック" pitchFamily="34" charset="-128"/>
              </a:rPr>
              <a:t>replicate strategies that work</a:t>
            </a:r>
          </a:p>
          <a:p>
            <a:pPr eaLnBrk="1" hangingPunct="1">
              <a:lnSpc>
                <a:spcPct val="80000"/>
              </a:lnSpc>
              <a:spcBef>
                <a:spcPct val="0"/>
              </a:spcBef>
            </a:pPr>
            <a:r>
              <a:rPr lang="en-US" sz="1000" smtClean="0">
                <a:ea typeface="ＭＳ Ｐゴシック" pitchFamily="34" charset="-128"/>
              </a:rPr>
              <a:t>integrate cyclical processes</a:t>
            </a:r>
          </a:p>
          <a:p>
            <a:pPr eaLnBrk="1" hangingPunct="1">
              <a:lnSpc>
                <a:spcPct val="80000"/>
              </a:lnSpc>
              <a:spcBef>
                <a:spcPct val="0"/>
              </a:spcBef>
            </a:pPr>
            <a:r>
              <a:rPr lang="en-US" sz="1000" smtClean="0">
                <a:ea typeface="ＭＳ Ｐゴシック" pitchFamily="34" charset="-128"/>
              </a:rPr>
              <a:t>reshuffle information </a:t>
            </a:r>
          </a:p>
          <a:p>
            <a:pPr eaLnBrk="1" hangingPunct="1">
              <a:lnSpc>
                <a:spcPct val="80000"/>
              </a:lnSpc>
              <a:spcBef>
                <a:spcPct val="0"/>
              </a:spcBef>
            </a:pPr>
            <a:r>
              <a:rPr lang="en-US" sz="1000" smtClean="0">
                <a:ea typeface="ＭＳ Ｐゴシック" pitchFamily="34" charset="-128"/>
              </a:rPr>
              <a:t> </a:t>
            </a:r>
          </a:p>
          <a:p>
            <a:pPr eaLnBrk="1" hangingPunct="1">
              <a:lnSpc>
                <a:spcPct val="80000"/>
              </a:lnSpc>
              <a:spcBef>
                <a:spcPct val="0"/>
              </a:spcBef>
            </a:pPr>
            <a:r>
              <a:rPr lang="en-US" sz="1000" smtClean="0">
                <a:ea typeface="ＭＳ Ｐゴシック" pitchFamily="34" charset="-128"/>
              </a:rPr>
              <a:t>BE RESOURCE (MATERIAL AND ENERGY) EFFICIENT</a:t>
            </a:r>
          </a:p>
          <a:p>
            <a:pPr eaLnBrk="1" hangingPunct="1">
              <a:lnSpc>
                <a:spcPct val="80000"/>
              </a:lnSpc>
              <a:spcBef>
                <a:spcPct val="0"/>
              </a:spcBef>
            </a:pPr>
            <a:r>
              <a:rPr lang="en-US" sz="1000" smtClean="0">
                <a:ea typeface="ＭＳ Ｐゴシック" pitchFamily="34" charset="-128"/>
              </a:rPr>
              <a:t>use multi-functional design </a:t>
            </a:r>
          </a:p>
          <a:p>
            <a:pPr eaLnBrk="1" hangingPunct="1">
              <a:lnSpc>
                <a:spcPct val="80000"/>
              </a:lnSpc>
              <a:spcBef>
                <a:spcPct val="0"/>
              </a:spcBef>
            </a:pPr>
            <a:r>
              <a:rPr lang="en-US" sz="1000" smtClean="0">
                <a:ea typeface="ＭＳ Ｐゴシック" pitchFamily="34" charset="-128"/>
              </a:rPr>
              <a:t>use low energy processes</a:t>
            </a:r>
          </a:p>
          <a:p>
            <a:pPr eaLnBrk="1" hangingPunct="1">
              <a:lnSpc>
                <a:spcPct val="80000"/>
              </a:lnSpc>
              <a:spcBef>
                <a:spcPct val="0"/>
              </a:spcBef>
            </a:pPr>
            <a:r>
              <a:rPr lang="en-US" sz="1000" smtClean="0">
                <a:ea typeface="ＭＳ Ｐゴシック" pitchFamily="34" charset="-128"/>
              </a:rPr>
              <a:t>recycle all materials</a:t>
            </a:r>
          </a:p>
          <a:p>
            <a:pPr eaLnBrk="1" hangingPunct="1">
              <a:lnSpc>
                <a:spcPct val="80000"/>
              </a:lnSpc>
              <a:spcBef>
                <a:spcPct val="0"/>
              </a:spcBef>
            </a:pPr>
            <a:r>
              <a:rPr lang="en-US" sz="1000" smtClean="0">
                <a:ea typeface="ＭＳ Ｐゴシック" pitchFamily="34" charset="-128"/>
              </a:rPr>
              <a:t>fit form to function </a:t>
            </a:r>
          </a:p>
          <a:p>
            <a:pPr eaLnBrk="1" hangingPunct="1">
              <a:lnSpc>
                <a:spcPct val="80000"/>
              </a:lnSpc>
              <a:spcBef>
                <a:spcPct val="0"/>
              </a:spcBef>
            </a:pPr>
            <a:r>
              <a:rPr lang="en-US" sz="1000" smtClean="0">
                <a:ea typeface="ＭＳ Ｐゴシック" pitchFamily="34" charset="-128"/>
              </a:rPr>
              <a:t> </a:t>
            </a:r>
          </a:p>
          <a:p>
            <a:pPr eaLnBrk="1" hangingPunct="1">
              <a:lnSpc>
                <a:spcPct val="80000"/>
              </a:lnSpc>
              <a:spcBef>
                <a:spcPct val="0"/>
              </a:spcBef>
            </a:pPr>
            <a:r>
              <a:rPr lang="en-US" sz="1000" smtClean="0">
                <a:ea typeface="ＭＳ Ｐゴシック" pitchFamily="34" charset="-128"/>
              </a:rPr>
              <a:t>ADAPT TO CHANGING CONDITIONS</a:t>
            </a:r>
          </a:p>
          <a:p>
            <a:pPr eaLnBrk="1" hangingPunct="1">
              <a:lnSpc>
                <a:spcPct val="80000"/>
              </a:lnSpc>
              <a:spcBef>
                <a:spcPct val="0"/>
              </a:spcBef>
            </a:pPr>
            <a:r>
              <a:rPr lang="en-US" sz="1000" smtClean="0">
                <a:ea typeface="ＭＳ Ｐゴシック" pitchFamily="34" charset="-128"/>
              </a:rPr>
              <a:t>maintain integrity through self-renewal</a:t>
            </a:r>
          </a:p>
          <a:p>
            <a:pPr eaLnBrk="1" hangingPunct="1">
              <a:lnSpc>
                <a:spcPct val="80000"/>
              </a:lnSpc>
              <a:spcBef>
                <a:spcPct val="0"/>
              </a:spcBef>
            </a:pPr>
            <a:r>
              <a:rPr lang="en-US" sz="1000" smtClean="0">
                <a:ea typeface="ＭＳ Ｐゴシック" pitchFamily="34" charset="-128"/>
              </a:rPr>
              <a:t>embody resilience through variation, redundancy, and decentralization</a:t>
            </a:r>
          </a:p>
          <a:p>
            <a:pPr eaLnBrk="1" hangingPunct="1">
              <a:lnSpc>
                <a:spcPct val="80000"/>
              </a:lnSpc>
              <a:spcBef>
                <a:spcPct val="0"/>
              </a:spcBef>
            </a:pPr>
            <a:r>
              <a:rPr lang="en-US" sz="1000" smtClean="0">
                <a:ea typeface="ＭＳ Ｐゴシック" pitchFamily="34" charset="-128"/>
              </a:rPr>
              <a:t>incorporate diversity</a:t>
            </a:r>
          </a:p>
          <a:p>
            <a:pPr eaLnBrk="1" hangingPunct="1">
              <a:lnSpc>
                <a:spcPct val="80000"/>
              </a:lnSpc>
              <a:spcBef>
                <a:spcPct val="0"/>
              </a:spcBef>
            </a:pPr>
            <a:r>
              <a:rPr lang="en-US" sz="1000" smtClean="0">
                <a:ea typeface="ＭＳ Ｐゴシック" pitchFamily="34" charset="-128"/>
              </a:rPr>
              <a:t> </a:t>
            </a:r>
          </a:p>
          <a:p>
            <a:pPr eaLnBrk="1" hangingPunct="1">
              <a:lnSpc>
                <a:spcPct val="80000"/>
              </a:lnSpc>
              <a:spcBef>
                <a:spcPct val="0"/>
              </a:spcBef>
            </a:pPr>
            <a:r>
              <a:rPr lang="en-US" sz="1000" smtClean="0">
                <a:ea typeface="ＭＳ Ｐゴシック" pitchFamily="34" charset="-128"/>
              </a:rPr>
              <a:t>INTEGRATE DEVELOPMENT AND GROWTH</a:t>
            </a:r>
          </a:p>
          <a:p>
            <a:pPr eaLnBrk="1" hangingPunct="1">
              <a:lnSpc>
                <a:spcPct val="80000"/>
              </a:lnSpc>
              <a:spcBef>
                <a:spcPct val="0"/>
              </a:spcBef>
            </a:pPr>
            <a:r>
              <a:rPr lang="en-US" sz="1000" smtClean="0">
                <a:ea typeface="ＭＳ Ｐゴシック" pitchFamily="34" charset="-128"/>
              </a:rPr>
              <a:t>combine modular and nested components</a:t>
            </a:r>
          </a:p>
          <a:p>
            <a:pPr eaLnBrk="1" hangingPunct="1">
              <a:lnSpc>
                <a:spcPct val="80000"/>
              </a:lnSpc>
              <a:spcBef>
                <a:spcPct val="0"/>
              </a:spcBef>
            </a:pPr>
            <a:r>
              <a:rPr lang="en-US" sz="1000" smtClean="0">
                <a:ea typeface="ＭＳ Ｐゴシック" pitchFamily="34" charset="-128"/>
              </a:rPr>
              <a:t>build from the bottom up</a:t>
            </a:r>
          </a:p>
          <a:p>
            <a:pPr eaLnBrk="1" hangingPunct="1">
              <a:lnSpc>
                <a:spcPct val="80000"/>
              </a:lnSpc>
              <a:spcBef>
                <a:spcPct val="0"/>
              </a:spcBef>
            </a:pPr>
            <a:r>
              <a:rPr lang="en-US" sz="1000" smtClean="0">
                <a:ea typeface="ＭＳ Ｐゴシック" pitchFamily="34" charset="-128"/>
              </a:rPr>
              <a:t>self-organize</a:t>
            </a:r>
          </a:p>
          <a:p>
            <a:pPr eaLnBrk="1" hangingPunct="1">
              <a:lnSpc>
                <a:spcPct val="80000"/>
              </a:lnSpc>
              <a:spcBef>
                <a:spcPct val="0"/>
              </a:spcBef>
            </a:pPr>
            <a:r>
              <a:rPr lang="en-US" sz="1000" smtClean="0">
                <a:ea typeface="ＭＳ Ｐゴシック" pitchFamily="34" charset="-128"/>
              </a:rPr>
              <a:t> </a:t>
            </a:r>
          </a:p>
          <a:p>
            <a:pPr eaLnBrk="1" hangingPunct="1">
              <a:lnSpc>
                <a:spcPct val="80000"/>
              </a:lnSpc>
              <a:spcBef>
                <a:spcPct val="0"/>
              </a:spcBef>
            </a:pPr>
            <a:r>
              <a:rPr lang="en-US" sz="1000" smtClean="0">
                <a:ea typeface="ＭＳ Ｐゴシック" pitchFamily="34" charset="-128"/>
              </a:rPr>
              <a:t>BE LOCALLY ATTUNED AND RESPONSIVE</a:t>
            </a:r>
          </a:p>
          <a:p>
            <a:pPr eaLnBrk="1" hangingPunct="1">
              <a:lnSpc>
                <a:spcPct val="80000"/>
              </a:lnSpc>
              <a:spcBef>
                <a:spcPct val="0"/>
              </a:spcBef>
            </a:pPr>
            <a:r>
              <a:rPr lang="en-US" sz="1000" smtClean="0">
                <a:ea typeface="ＭＳ Ｐゴシック" pitchFamily="34" charset="-128"/>
              </a:rPr>
              <a:t>use readily available materials and energy</a:t>
            </a:r>
          </a:p>
          <a:p>
            <a:pPr eaLnBrk="1" hangingPunct="1">
              <a:lnSpc>
                <a:spcPct val="80000"/>
              </a:lnSpc>
              <a:spcBef>
                <a:spcPct val="0"/>
              </a:spcBef>
            </a:pPr>
            <a:r>
              <a:rPr lang="en-US" sz="1000" smtClean="0">
                <a:ea typeface="ＭＳ Ｐゴシック" pitchFamily="34" charset="-128"/>
              </a:rPr>
              <a:t>cultivate cooperative relationships</a:t>
            </a:r>
          </a:p>
          <a:p>
            <a:pPr eaLnBrk="1" hangingPunct="1">
              <a:lnSpc>
                <a:spcPct val="80000"/>
              </a:lnSpc>
              <a:spcBef>
                <a:spcPct val="0"/>
              </a:spcBef>
            </a:pPr>
            <a:r>
              <a:rPr lang="en-US" sz="1000" smtClean="0">
                <a:ea typeface="ＭＳ Ｐゴシック" pitchFamily="34" charset="-128"/>
              </a:rPr>
              <a:t>leverage cyclic processes</a:t>
            </a:r>
          </a:p>
          <a:p>
            <a:pPr eaLnBrk="1" hangingPunct="1">
              <a:lnSpc>
                <a:spcPct val="80000"/>
              </a:lnSpc>
              <a:spcBef>
                <a:spcPct val="0"/>
              </a:spcBef>
            </a:pPr>
            <a:r>
              <a:rPr lang="en-US" sz="1000" smtClean="0">
                <a:ea typeface="ＭＳ Ｐゴシック" pitchFamily="34" charset="-128"/>
              </a:rPr>
              <a:t>use feedback loops</a:t>
            </a:r>
          </a:p>
          <a:p>
            <a:pPr eaLnBrk="1" hangingPunct="1">
              <a:lnSpc>
                <a:spcPct val="80000"/>
              </a:lnSpc>
              <a:spcBef>
                <a:spcPct val="0"/>
              </a:spcBef>
            </a:pPr>
            <a:r>
              <a:rPr lang="en-US" sz="1000" smtClean="0">
                <a:ea typeface="ＭＳ Ｐゴシック" pitchFamily="34" charset="-128"/>
              </a:rPr>
              <a:t> </a:t>
            </a:r>
          </a:p>
          <a:p>
            <a:pPr eaLnBrk="1" hangingPunct="1">
              <a:lnSpc>
                <a:spcPct val="80000"/>
              </a:lnSpc>
              <a:spcBef>
                <a:spcPct val="0"/>
              </a:spcBef>
            </a:pPr>
            <a:r>
              <a:rPr lang="en-US" sz="1000" smtClean="0">
                <a:ea typeface="ＭＳ Ｐゴシック" pitchFamily="34" charset="-128"/>
              </a:rPr>
              <a:t>USE LIFE FRIENDLY CHEMISTRY</a:t>
            </a:r>
          </a:p>
          <a:p>
            <a:pPr eaLnBrk="1" hangingPunct="1">
              <a:lnSpc>
                <a:spcPct val="80000"/>
              </a:lnSpc>
              <a:spcBef>
                <a:spcPct val="0"/>
              </a:spcBef>
            </a:pPr>
            <a:r>
              <a:rPr lang="en-US" sz="1000" smtClean="0">
                <a:ea typeface="ＭＳ Ｐゴシック" pitchFamily="34" charset="-128"/>
              </a:rPr>
              <a:t>build selectively with a small subset of elements</a:t>
            </a:r>
          </a:p>
          <a:p>
            <a:pPr eaLnBrk="1" hangingPunct="1">
              <a:lnSpc>
                <a:spcPct val="80000"/>
              </a:lnSpc>
              <a:spcBef>
                <a:spcPct val="0"/>
              </a:spcBef>
            </a:pPr>
            <a:r>
              <a:rPr lang="en-US" sz="1000" smtClean="0">
                <a:ea typeface="ＭＳ Ｐゴシック" pitchFamily="34" charset="-128"/>
              </a:rPr>
              <a:t>break down products into benign constituents</a:t>
            </a:r>
          </a:p>
          <a:p>
            <a:pPr eaLnBrk="1" hangingPunct="1">
              <a:lnSpc>
                <a:spcPct val="80000"/>
              </a:lnSpc>
              <a:spcBef>
                <a:spcPct val="0"/>
              </a:spcBef>
            </a:pPr>
            <a:r>
              <a:rPr lang="en-US" sz="1000" smtClean="0">
                <a:ea typeface="ＭＳ Ｐゴシック" pitchFamily="34" charset="-128"/>
              </a:rPr>
              <a:t>do chemistry in water</a:t>
            </a:r>
          </a:p>
          <a:p>
            <a:pPr eaLnBrk="1" hangingPunct="1">
              <a:lnSpc>
                <a:spcPct val="80000"/>
              </a:lnSpc>
              <a:spcBef>
                <a:spcPct val="0"/>
              </a:spcBef>
            </a:pPr>
            <a:endParaRPr lang="en-US" sz="1000" smtClean="0">
              <a:ea typeface="ＭＳ Ｐゴシック" pitchFamily="34"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CF0B27FF-0770-4AE4-86B0-3F9EC3B63786}" type="slidenum">
              <a:rPr lang="en-US" smtClean="0">
                <a:ea typeface="ＭＳ Ｐゴシック" pitchFamily="34" charset="-128"/>
              </a:rPr>
              <a:pPr/>
              <a:t>30</a:t>
            </a:fld>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Our team chose to look at how nature adapts to seasonal change and </a:t>
            </a:r>
          </a:p>
          <a:p>
            <a:pPr eaLnBrk="1" hangingPunct="1">
              <a:spcBef>
                <a:spcPct val="0"/>
              </a:spcBef>
            </a:pPr>
            <a:r>
              <a:rPr lang="en-US" smtClean="0">
                <a:ea typeface="ＭＳ Ｐゴシック" pitchFamily="34" charset="-128"/>
              </a:rPr>
              <a:t>to climate change and, how can this inform Front Range communities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NOAA and NCAR scientists project local effects of climate change to include: more extreme heat events and year round warming, more precipitation falling as rain rather than snow, diminished the snow pack and water supply to reservoirs, earlier spring melts, and the possibility of less precipitation overall with more intense precipitation events, longer and more intense drought.</a:t>
            </a:r>
          </a:p>
        </p:txBody>
      </p:sp>
      <p:sp>
        <p:nvSpPr>
          <p:cNvPr id="99332" name="Slide Number Placeholder 3"/>
          <p:cNvSpPr>
            <a:spLocks noGrp="1"/>
          </p:cNvSpPr>
          <p:nvPr>
            <p:ph type="sldNum" sz="quarter" idx="5"/>
          </p:nvPr>
        </p:nvSpPr>
        <p:spPr bwMode="auto">
          <a:noFill/>
          <a:ln>
            <a:miter lim="800000"/>
            <a:headEnd/>
            <a:tailEnd/>
          </a:ln>
        </p:spPr>
        <p:txBody>
          <a:bodyPr/>
          <a:lstStyle/>
          <a:p>
            <a:fld id="{F56610F3-31CF-4BB0-9C10-C1FCA986059F}" type="slidenum">
              <a:rPr lang="en-US" smtClean="0">
                <a:ea typeface="ＭＳ Ｐゴシック" pitchFamily="34" charset="-128"/>
              </a:rPr>
              <a:pPr/>
              <a:t>31</a:t>
            </a:fld>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a:p>
            <a:pPr eaLnBrk="1" hangingPunct="1">
              <a:spcBef>
                <a:spcPct val="0"/>
              </a:spcBef>
              <a:buFontTx/>
              <a:buChar char="•"/>
            </a:pPr>
            <a:r>
              <a:rPr lang="en-US" smtClean="0">
                <a:ea typeface="ＭＳ Ｐゴシック" pitchFamily="34" charset="-128"/>
              </a:rPr>
              <a:t>affecting water availability, including  to local ranchers and farmers. </a:t>
            </a:r>
          </a:p>
          <a:p>
            <a:pPr eaLnBrk="1" hangingPunct="1">
              <a:spcBef>
                <a:spcPct val="0"/>
              </a:spcBef>
              <a:buFontTx/>
              <a:buChar char="•"/>
            </a:pPr>
            <a:endParaRPr lang="en-US" smtClean="0">
              <a:ea typeface="ＭＳ Ｐゴシック" pitchFamily="34" charset="-128"/>
            </a:endParaRPr>
          </a:p>
          <a:p>
            <a:pPr eaLnBrk="1" hangingPunct="1">
              <a:spcBef>
                <a:spcPct val="0"/>
              </a:spcBef>
              <a:buFontTx/>
              <a:buChar char="•"/>
            </a:pPr>
            <a:r>
              <a:rPr lang="en-US" smtClean="0">
                <a:ea typeface="ＭＳ Ｐゴシック" pitchFamily="34" charset="-128"/>
              </a:rPr>
              <a:t>However, there may also be more extreme precipitation and flooding events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Collectively a lot to think about… so we chose to simplify our question to </a:t>
            </a:r>
          </a:p>
        </p:txBody>
      </p:sp>
      <p:sp>
        <p:nvSpPr>
          <p:cNvPr id="100356" name="Slide Number Placeholder 3"/>
          <p:cNvSpPr>
            <a:spLocks noGrp="1"/>
          </p:cNvSpPr>
          <p:nvPr>
            <p:ph type="sldNum" sz="quarter" idx="5"/>
          </p:nvPr>
        </p:nvSpPr>
        <p:spPr bwMode="auto">
          <a:noFill/>
          <a:ln>
            <a:miter lim="800000"/>
            <a:headEnd/>
            <a:tailEnd/>
          </a:ln>
        </p:spPr>
        <p:txBody>
          <a:bodyPr/>
          <a:lstStyle/>
          <a:p>
            <a:fld id="{FE6289DA-912E-4D71-8623-88D3177EA09C}" type="slidenum">
              <a:rPr lang="en-US" smtClean="0">
                <a:ea typeface="ＭＳ Ｐゴシック" pitchFamily="34" charset="-128"/>
              </a:rPr>
              <a:pPr/>
              <a:t>32</a:t>
            </a:fld>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direct observation of nature, holding specific questions about how nature works, </a:t>
            </a:r>
            <a:r>
              <a:rPr lang="en-US" b="1" smtClean="0">
                <a:ea typeface="ＭＳ Ｐゴシック" pitchFamily="34" charset="-128"/>
              </a:rPr>
              <a:t>or</a:t>
            </a:r>
            <a:r>
              <a:rPr lang="en-US" smtClean="0">
                <a:ea typeface="ＭＳ Ｐゴシック" pitchFamily="34" charset="-128"/>
              </a:rPr>
              <a:t> simply </a:t>
            </a:r>
            <a:r>
              <a:rPr lang="en-US" b="1" smtClean="0">
                <a:ea typeface="ＭＳ Ｐゴシック" pitchFamily="34" charset="-128"/>
              </a:rPr>
              <a:t>opening</a:t>
            </a:r>
            <a:r>
              <a:rPr lang="en-US" smtClean="0">
                <a:ea typeface="ＭＳ Ｐゴシック" pitchFamily="34" charset="-128"/>
              </a:rPr>
              <a:t> our perceptions </a:t>
            </a:r>
            <a:r>
              <a:rPr lang="en-US" b="1" smtClean="0">
                <a:ea typeface="ＭＳ Ｐゴシック" pitchFamily="34" charset="-128"/>
              </a:rPr>
              <a:t>to what we can see</a:t>
            </a:r>
            <a:r>
              <a:rPr lang="en-US" smtClean="0">
                <a:ea typeface="ＭＳ Ｐゴシック" pitchFamily="34" charset="-128"/>
              </a:rPr>
              <a:t>, smell, hear, feel or intuit from our surroundings is very informative, for example…</a:t>
            </a:r>
          </a:p>
          <a:p>
            <a:pPr eaLnBrk="1" hangingPunct="1">
              <a:spcBef>
                <a:spcPct val="0"/>
              </a:spcBef>
            </a:pPr>
            <a:endParaRPr lang="en-US" smtClean="0">
              <a:ea typeface="ＭＳ Ｐゴシック" pitchFamily="34"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fld id="{69F416FC-09EF-402F-A543-D7DFDFA58968}" type="slidenum">
              <a:rPr lang="en-US" smtClean="0">
                <a:ea typeface="ＭＳ Ｐゴシック" pitchFamily="34" charset="-128"/>
              </a:rPr>
              <a:pPr/>
              <a:t>33</a:t>
            </a:fld>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Who would have thought of this? a tree defying gravity, growing from the </a:t>
            </a:r>
            <a:r>
              <a:rPr lang="en-US" b="1" smtClean="0">
                <a:ea typeface="ＭＳ Ｐゴシック" pitchFamily="34" charset="-128"/>
              </a:rPr>
              <a:t>roof</a:t>
            </a:r>
            <a:r>
              <a:rPr lang="en-US" smtClean="0">
                <a:ea typeface="ＭＳ Ｐゴシック" pitchFamily="34" charset="-128"/>
              </a:rPr>
              <a:t> of an overhang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Really?!- but it</a:t>
            </a:r>
            <a:r>
              <a:rPr lang="ja-JP" altLang="en-US" smtClean="0">
                <a:ea typeface="ＭＳ Ｐゴシック" pitchFamily="34" charset="-128"/>
              </a:rPr>
              <a:t>’</a:t>
            </a:r>
            <a:r>
              <a:rPr lang="en-US" altLang="ja-JP" smtClean="0">
                <a:ea typeface="ＭＳ Ｐゴシック" pitchFamily="34" charset="-128"/>
              </a:rPr>
              <a:t>s working! just because we think it</a:t>
            </a:r>
            <a:r>
              <a:rPr lang="ja-JP" altLang="en-US" smtClean="0">
                <a:ea typeface="ＭＳ Ｐゴシック" pitchFamily="34" charset="-128"/>
              </a:rPr>
              <a:t>’</a:t>
            </a:r>
            <a:r>
              <a:rPr lang="en-US" altLang="ja-JP" smtClean="0">
                <a:ea typeface="ＭＳ Ｐゴシック" pitchFamily="34" charset="-128"/>
              </a:rPr>
              <a:t>s impossible doesn</a:t>
            </a:r>
            <a:r>
              <a:rPr lang="ja-JP" altLang="en-US" smtClean="0">
                <a:ea typeface="ＭＳ Ｐゴシック" pitchFamily="34" charset="-128"/>
              </a:rPr>
              <a:t>’</a:t>
            </a:r>
            <a:r>
              <a:rPr lang="en-US" altLang="ja-JP" smtClean="0">
                <a:ea typeface="ＭＳ Ｐゴシック" pitchFamily="34" charset="-128"/>
              </a:rPr>
              <a:t>t mean it is. </a:t>
            </a:r>
          </a:p>
          <a:p>
            <a:pPr eaLnBrk="1" hangingPunct="1">
              <a:spcBef>
                <a:spcPct val="0"/>
              </a:spcBef>
            </a:pPr>
            <a:r>
              <a:rPr lang="en-US" smtClean="0">
                <a:ea typeface="ＭＳ Ｐゴシック" pitchFamily="34" charset="-128"/>
              </a:rPr>
              <a:t>The most important lesson here is that Nature reminds us that we are well served to </a:t>
            </a:r>
            <a:r>
              <a:rPr lang="en-US" b="1" smtClean="0">
                <a:ea typeface="ＭＳ Ｐゴシック" pitchFamily="34" charset="-128"/>
              </a:rPr>
              <a:t>suspend</a:t>
            </a:r>
            <a:r>
              <a:rPr lang="en-US" smtClean="0">
                <a:ea typeface="ＭＳ Ｐゴシック" pitchFamily="34" charset="-128"/>
              </a:rPr>
              <a:t> our </a:t>
            </a:r>
            <a:r>
              <a:rPr lang="en-US" b="1" smtClean="0">
                <a:ea typeface="ＭＳ Ｐゴシック" pitchFamily="34" charset="-128"/>
              </a:rPr>
              <a:t>knowing</a:t>
            </a:r>
            <a:r>
              <a:rPr lang="en-US" smtClean="0">
                <a:ea typeface="ＭＳ Ｐゴシック" pitchFamily="34" charset="-128"/>
              </a:rPr>
              <a:t> minds, in order to open to our sense of wonder, and expand our perceptions to what is actually possible. In this way we can see a much broader spectrum of potential solutions to the challenges we face.</a:t>
            </a:r>
          </a:p>
        </p:txBody>
      </p:sp>
      <p:sp>
        <p:nvSpPr>
          <p:cNvPr id="102404" name="Slide Number Placeholder 3"/>
          <p:cNvSpPr>
            <a:spLocks noGrp="1"/>
          </p:cNvSpPr>
          <p:nvPr>
            <p:ph type="sldNum" sz="quarter" idx="5"/>
          </p:nvPr>
        </p:nvSpPr>
        <p:spPr bwMode="auto">
          <a:noFill/>
          <a:ln>
            <a:miter lim="800000"/>
            <a:headEnd/>
            <a:tailEnd/>
          </a:ln>
        </p:spPr>
        <p:txBody>
          <a:bodyPr/>
          <a:lstStyle/>
          <a:p>
            <a:fld id="{E07EA2C7-6A4F-4D77-8086-3845B0BECE94}" type="slidenum">
              <a:rPr lang="en-US" smtClean="0">
                <a:ea typeface="ＭＳ Ｐゴシック" pitchFamily="34" charset="-128"/>
              </a:rPr>
              <a:pPr/>
              <a:t>34</a:t>
            </a:fld>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Simultaneously the practitioners delve into the strategies that scientists have identified in scientific literature and through a great website created by the biomimicry guild, called AskNature.org, that allows one to search any question, How does nature do….. The site contains an extensive compilation of information, doing much of the research for us.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So here is what we found as we honed in on the question, “</a:t>
            </a:r>
            <a:r>
              <a:rPr lang="en-US" smtClean="0">
                <a:latin typeface="Maiandra GD" pitchFamily="34" charset="0"/>
                <a:ea typeface="ＭＳ Ｐゴシック" pitchFamily="34" charset="-128"/>
              </a:rPr>
              <a:t>How does nature deal with water - considering  the full spectrum from extreme precipitation events and flooding to drought?”</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103428" name="Slide Number Placeholder 3"/>
          <p:cNvSpPr>
            <a:spLocks noGrp="1"/>
          </p:cNvSpPr>
          <p:nvPr>
            <p:ph type="sldNum" sz="quarter" idx="5"/>
          </p:nvPr>
        </p:nvSpPr>
        <p:spPr bwMode="auto">
          <a:noFill/>
          <a:ln>
            <a:miter lim="800000"/>
            <a:headEnd/>
            <a:tailEnd/>
          </a:ln>
        </p:spPr>
        <p:txBody>
          <a:bodyPr/>
          <a:lstStyle/>
          <a:p>
            <a:fld id="{23D6E62B-17A0-4308-8634-E0382DEAC7EE}" type="slidenum">
              <a:rPr lang="en-US" smtClean="0">
                <a:ea typeface="ＭＳ Ｐゴシック" pitchFamily="34" charset="-128"/>
              </a:rPr>
              <a:pPr/>
              <a:t>35</a:t>
            </a:fld>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Our examples are taken from species found here in the Front Range because they are already adept at thriving in a hot, dry climate.</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solidFill>
                  <a:srgbClr val="000000"/>
                </a:solidFill>
                <a:latin typeface="Maiandra GD" pitchFamily="34" charset="0"/>
                <a:ea typeface="ＭＳ Ｐゴシック" pitchFamily="34" charset="-128"/>
              </a:rPr>
              <a:t>In our first example we chose the symbiotic relationship between the ponderosa pine tree and soil fungi. The fungi</a:t>
            </a:r>
            <a:r>
              <a:rPr lang="ja-JP" altLang="en-US" smtClean="0">
                <a:solidFill>
                  <a:srgbClr val="000000"/>
                </a:solidFill>
                <a:latin typeface="Maiandra GD" pitchFamily="34" charset="0"/>
                <a:ea typeface="ＭＳ Ｐゴシック" pitchFamily="34" charset="-128"/>
              </a:rPr>
              <a:t>’</a:t>
            </a:r>
            <a:r>
              <a:rPr lang="en-US" altLang="ja-JP" dirty="0" smtClean="0">
                <a:solidFill>
                  <a:srgbClr val="000000"/>
                </a:solidFill>
                <a:latin typeface="Maiandra GD" pitchFamily="34" charset="0"/>
                <a:ea typeface="ＭＳ Ｐゴシック" pitchFamily="34" charset="-128"/>
              </a:rPr>
              <a:t>s extensive network of fine roots spread throughout the soil drawing water and nutrients to the tree</a:t>
            </a:r>
            <a:r>
              <a:rPr lang="ja-JP" altLang="en-US" smtClean="0">
                <a:solidFill>
                  <a:srgbClr val="000000"/>
                </a:solidFill>
                <a:latin typeface="Maiandra GD" pitchFamily="34" charset="0"/>
                <a:ea typeface="ＭＳ Ｐゴシック" pitchFamily="34" charset="-128"/>
              </a:rPr>
              <a:t>’</a:t>
            </a:r>
            <a:r>
              <a:rPr lang="en-US" altLang="ja-JP" dirty="0" smtClean="0">
                <a:solidFill>
                  <a:srgbClr val="000000"/>
                </a:solidFill>
                <a:latin typeface="Maiandra GD" pitchFamily="34" charset="0"/>
                <a:ea typeface="ＭＳ Ｐゴシック" pitchFamily="34" charset="-128"/>
              </a:rPr>
              <a:t>s more limited root system, as well as storing water in tiny but innumerable reservoirs within the root network for drier times. In return, the tree provides food for the fungi and during droughts actually draws moisture held in the deeper soils up towards the surface, making it accessible to the fungi and therefore all the plants that are connected into the fungal network, which is the vast majority of plant species.</a:t>
            </a:r>
          </a:p>
          <a:p>
            <a:pPr eaLnBrk="1" hangingPunct="1">
              <a:spcBef>
                <a:spcPct val="0"/>
              </a:spcBef>
            </a:pPr>
            <a:endParaRPr lang="en-US" dirty="0" smtClean="0">
              <a:solidFill>
                <a:srgbClr val="000000"/>
              </a:solidFill>
              <a:latin typeface="Maiandra GD" pitchFamily="34" charset="0"/>
              <a:ea typeface="ＭＳ Ｐゴシック" pitchFamily="34" charset="-128"/>
            </a:endParaRPr>
          </a:p>
          <a:p>
            <a:pPr eaLnBrk="1" hangingPunct="1">
              <a:spcBef>
                <a:spcPct val="0"/>
              </a:spcBef>
            </a:pPr>
            <a:r>
              <a:rPr lang="en-US" dirty="0" smtClean="0">
                <a:solidFill>
                  <a:srgbClr val="000000"/>
                </a:solidFill>
                <a:latin typeface="Maiandra GD" pitchFamily="34" charset="0"/>
                <a:ea typeface="ＭＳ Ｐゴシック" pitchFamily="34" charset="-128"/>
              </a:rPr>
              <a:t>But it </a:t>
            </a:r>
            <a:r>
              <a:rPr lang="en-US" dirty="0" err="1" smtClean="0">
                <a:solidFill>
                  <a:srgbClr val="000000"/>
                </a:solidFill>
                <a:latin typeface="Maiandra GD" pitchFamily="34" charset="0"/>
                <a:ea typeface="ＭＳ Ｐゴシック" pitchFamily="34" charset="-128"/>
              </a:rPr>
              <a:t>doesn</a:t>
            </a:r>
            <a:r>
              <a:rPr lang="ja-JP" altLang="en-US" smtClean="0">
                <a:solidFill>
                  <a:srgbClr val="000000"/>
                </a:solidFill>
                <a:latin typeface="Maiandra GD" pitchFamily="34" charset="0"/>
                <a:ea typeface="ＭＳ Ｐゴシック" pitchFamily="34" charset="-128"/>
              </a:rPr>
              <a:t>’</a:t>
            </a:r>
            <a:r>
              <a:rPr lang="en-US" altLang="ja-JP" dirty="0" smtClean="0">
                <a:solidFill>
                  <a:srgbClr val="000000"/>
                </a:solidFill>
                <a:latin typeface="Maiandra GD" pitchFamily="34" charset="0"/>
                <a:ea typeface="ＭＳ Ｐゴシック" pitchFamily="34" charset="-128"/>
              </a:rPr>
              <a:t>t stop there, the fungi, which are</a:t>
            </a:r>
            <a:r>
              <a:rPr lang="en-US" altLang="ja-JP" dirty="0" smtClean="0">
                <a:ea typeface="ＭＳ Ｐゴシック" pitchFamily="34" charset="-128"/>
              </a:rPr>
              <a:t> symbiotically connected with about 90% of plant species, </a:t>
            </a:r>
            <a:r>
              <a:rPr lang="en-US" altLang="ja-JP" dirty="0" smtClean="0">
                <a:solidFill>
                  <a:srgbClr val="000000"/>
                </a:solidFill>
                <a:latin typeface="Maiandra GD" pitchFamily="34" charset="0"/>
                <a:ea typeface="ＭＳ Ｐゴシック" pitchFamily="34" charset="-128"/>
              </a:rPr>
              <a:t>also convert </a:t>
            </a:r>
            <a:r>
              <a:rPr lang="en-US" altLang="ja-JP" dirty="0" smtClean="0">
                <a:ea typeface="ＭＳ Ｐゴシック" pitchFamily="34" charset="-128"/>
              </a:rPr>
              <a:t>nitrogen into a form more accessible to the plants, and produce helpful hormones and antibiotics .They also enrich the soil with organic matter and improve air and water flow into the soil by clumping it together with sticky glue-like substances.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ADD PHOTO</a:t>
            </a:r>
          </a:p>
        </p:txBody>
      </p:sp>
      <p:sp>
        <p:nvSpPr>
          <p:cNvPr id="104452" name="Slide Number Placeholder 3"/>
          <p:cNvSpPr>
            <a:spLocks noGrp="1"/>
          </p:cNvSpPr>
          <p:nvPr>
            <p:ph type="sldNum" sz="quarter" idx="5"/>
          </p:nvPr>
        </p:nvSpPr>
        <p:spPr bwMode="auto">
          <a:noFill/>
          <a:ln>
            <a:miter lim="800000"/>
            <a:headEnd/>
            <a:tailEnd/>
          </a:ln>
        </p:spPr>
        <p:txBody>
          <a:bodyPr/>
          <a:lstStyle/>
          <a:p>
            <a:fld id="{41E4D40D-9104-4462-952A-0940D82BB405}" type="slidenum">
              <a:rPr lang="en-US" smtClean="0">
                <a:ea typeface="ＭＳ Ｐゴシック" pitchFamily="34" charset="-128"/>
              </a:rPr>
              <a:pPr/>
              <a:t>36</a:t>
            </a:fld>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dirty="0" smtClean="0">
                <a:latin typeface="Maiandra GD" pitchFamily="34" charset="0"/>
                <a:ea typeface="ＭＳ Ｐゴシック" pitchFamily="34" charset="-128"/>
              </a:rPr>
              <a:t>the Life</a:t>
            </a:r>
            <a:r>
              <a:rPr lang="ja-JP" altLang="en-US" sz="1000" smtClean="0">
                <a:latin typeface="Maiandra GD" pitchFamily="34" charset="0"/>
                <a:ea typeface="ＭＳ Ｐゴシック" pitchFamily="34" charset="-128"/>
              </a:rPr>
              <a:t>’</a:t>
            </a:r>
            <a:r>
              <a:rPr lang="en-US" altLang="ja-JP" sz="1000" dirty="0" smtClean="0">
                <a:latin typeface="Maiandra GD" pitchFamily="34" charset="0"/>
                <a:ea typeface="ＭＳ Ｐゴシック" pitchFamily="34" charset="-128"/>
              </a:rPr>
              <a:t>s principles embodied in this relationship include</a:t>
            </a:r>
            <a:r>
              <a:rPr lang="en-US" altLang="ja-JP" sz="1000" i="1" dirty="0" smtClean="0">
                <a:latin typeface="Maiandra GD" pitchFamily="34" charset="0"/>
                <a:ea typeface="ＭＳ Ｐゴシック" pitchFamily="34" charset="-128"/>
              </a:rPr>
              <a:t>: [read the list]</a:t>
            </a:r>
          </a:p>
          <a:p>
            <a:pPr eaLnBrk="1" hangingPunct="1">
              <a:lnSpc>
                <a:spcPct val="90000"/>
              </a:lnSpc>
              <a:spcBef>
                <a:spcPct val="0"/>
              </a:spcBef>
            </a:pPr>
            <a:endParaRPr lang="en-US" sz="1000" dirty="0" smtClean="0">
              <a:latin typeface="Maiandra GD" pitchFamily="34" charset="0"/>
              <a:ea typeface="ＭＳ Ｐゴシック" pitchFamily="34" charset="-128"/>
            </a:endParaRPr>
          </a:p>
          <a:p>
            <a:pPr eaLnBrk="1" hangingPunct="1">
              <a:lnSpc>
                <a:spcPct val="90000"/>
              </a:lnSpc>
              <a:spcBef>
                <a:spcPct val="0"/>
              </a:spcBef>
            </a:pPr>
            <a:r>
              <a:rPr lang="en-US" sz="1000" dirty="0" smtClean="0">
                <a:latin typeface="Maiandra GD" pitchFamily="34" charset="0"/>
                <a:ea typeface="ＭＳ Ｐゴシック" pitchFamily="34" charset="-128"/>
              </a:rPr>
              <a:t>The next step is to apply the species</a:t>
            </a:r>
            <a:r>
              <a:rPr lang="ja-JP" altLang="en-US" sz="1000" smtClean="0">
                <a:latin typeface="Maiandra GD" pitchFamily="34" charset="0"/>
                <a:ea typeface="ＭＳ Ｐゴシック" pitchFamily="34" charset="-128"/>
              </a:rPr>
              <a:t>’</a:t>
            </a:r>
            <a:r>
              <a:rPr lang="en-US" altLang="ja-JP" sz="1000" dirty="0" smtClean="0">
                <a:latin typeface="Maiandra GD" pitchFamily="34" charset="0"/>
                <a:ea typeface="ＭＳ Ｐゴシック" pitchFamily="34" charset="-128"/>
              </a:rPr>
              <a:t> strategies and the related Life principles to human systems. [</a:t>
            </a:r>
            <a:r>
              <a:rPr lang="en-US" altLang="ja-JP" sz="1000" i="1" dirty="0" smtClean="0">
                <a:latin typeface="Maiandra GD" pitchFamily="34" charset="0"/>
                <a:ea typeface="ＭＳ Ｐゴシック" pitchFamily="34" charset="-128"/>
              </a:rPr>
              <a:t>read the “Human Application” column</a:t>
            </a:r>
            <a:r>
              <a:rPr lang="en-US" altLang="ja-JP" sz="1000" dirty="0" smtClean="0">
                <a:latin typeface="Maiandra GD" pitchFamily="34" charset="0"/>
                <a:ea typeface="ＭＳ Ｐゴシック" pitchFamily="34" charset="-128"/>
              </a:rPr>
              <a:t>] </a:t>
            </a:r>
          </a:p>
          <a:p>
            <a:pPr eaLnBrk="1" hangingPunct="1">
              <a:lnSpc>
                <a:spcPct val="90000"/>
              </a:lnSpc>
              <a:spcBef>
                <a:spcPct val="0"/>
              </a:spcBef>
            </a:pPr>
            <a:endParaRPr lang="en-US" altLang="ja-JP" sz="1000" dirty="0" smtClean="0">
              <a:latin typeface="Maiandra GD" pitchFamily="34" charset="0"/>
              <a:ea typeface="ＭＳ Ｐゴシック" pitchFamily="34" charset="-128"/>
            </a:endParaRPr>
          </a:p>
          <a:p>
            <a:pPr eaLnBrk="1" hangingPunct="1">
              <a:lnSpc>
                <a:spcPct val="90000"/>
              </a:lnSpc>
              <a:spcBef>
                <a:spcPct val="0"/>
              </a:spcBef>
            </a:pPr>
            <a:r>
              <a:rPr lang="en-US" altLang="ja-JP" sz="1000" dirty="0" smtClean="0">
                <a:latin typeface="Maiandra GD" pitchFamily="34" charset="0"/>
                <a:ea typeface="ＭＳ Ｐゴシック" pitchFamily="34" charset="-128"/>
              </a:rPr>
              <a:t>However, there may be implementation barriers to overcome, like local water law, but considering the gravity of the projected changes to our climate and the potential extreme challenges accompanying those changes, it seems we should continue to explore the wide range of solutions illustrated in these natural systems. </a:t>
            </a:r>
          </a:p>
          <a:p>
            <a:pPr eaLnBrk="1" hangingPunct="1">
              <a:lnSpc>
                <a:spcPct val="90000"/>
              </a:lnSpc>
              <a:spcBef>
                <a:spcPct val="0"/>
              </a:spcBef>
            </a:pPr>
            <a:endParaRPr lang="en-US" altLang="ja-JP" sz="1000" dirty="0" smtClean="0">
              <a:latin typeface="Maiandra GD" pitchFamily="34" charset="0"/>
              <a:ea typeface="ＭＳ Ｐゴシック" pitchFamily="34" charset="-128"/>
            </a:endParaRPr>
          </a:p>
          <a:p>
            <a:pPr eaLnBrk="1" hangingPunct="1">
              <a:lnSpc>
                <a:spcPct val="90000"/>
              </a:lnSpc>
              <a:spcBef>
                <a:spcPct val="0"/>
              </a:spcBef>
            </a:pPr>
            <a:r>
              <a:rPr lang="en-US" altLang="ja-JP" sz="1000" dirty="0" smtClean="0">
                <a:latin typeface="Maiandra GD" pitchFamily="34" charset="0"/>
                <a:ea typeface="ＭＳ Ｐゴシック" pitchFamily="34" charset="-128"/>
              </a:rPr>
              <a:t>So, considering the Life’s Principles of  “Replicating strategies that work” and “Embodying resiliency through redundancy and decentralization” we can come up with infrastructure that helps capture rain and mitigate storm water runoff. </a:t>
            </a:r>
          </a:p>
          <a:p>
            <a:pPr eaLnBrk="1" hangingPunct="1">
              <a:lnSpc>
                <a:spcPct val="90000"/>
              </a:lnSpc>
              <a:spcBef>
                <a:spcPct val="0"/>
              </a:spcBef>
            </a:pPr>
            <a:endParaRPr lang="en-US" sz="1000" dirty="0" smtClean="0">
              <a:latin typeface="Maiandra GD" pitchFamily="34" charset="0"/>
              <a:ea typeface="ＭＳ Ｐゴシック" pitchFamily="34" charset="-128"/>
            </a:endParaRPr>
          </a:p>
          <a:p>
            <a:pPr eaLnBrk="1" hangingPunct="1">
              <a:lnSpc>
                <a:spcPct val="90000"/>
              </a:lnSpc>
              <a:spcBef>
                <a:spcPct val="0"/>
              </a:spcBef>
            </a:pPr>
            <a:r>
              <a:rPr lang="en-US" sz="1000" dirty="0" smtClean="0">
                <a:latin typeface="Maiandra GD" pitchFamily="34" charset="0"/>
                <a:ea typeface="ＭＳ Ｐゴシック" pitchFamily="34" charset="-128"/>
              </a:rPr>
              <a:t>Life’s Principles explained</a:t>
            </a:r>
            <a:r>
              <a:rPr lang="en-US" sz="1000" baseline="0" dirty="0" smtClean="0">
                <a:latin typeface="Maiandra GD" pitchFamily="34" charset="0"/>
                <a:ea typeface="ＭＳ Ｐゴシック" pitchFamily="34" charset="-128"/>
              </a:rPr>
              <a:t> (those that aren’t obvious):</a:t>
            </a:r>
            <a:endParaRPr lang="en-US" sz="1000" dirty="0" smtClean="0">
              <a:latin typeface="Maiandra GD"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rgbClr val="000000"/>
                </a:solidFill>
                <a:effectLst/>
                <a:latin typeface="Maiandra GD" pitchFamily="34" charset="0"/>
                <a:ea typeface="ＭＳ Ｐゴシック" charset="-128"/>
              </a:rPr>
              <a:t>Replicate strategies that work </a:t>
            </a:r>
            <a:r>
              <a:rPr kumimoji="0" lang="en-US" sz="1200" b="0" i="0" u="none" strike="noStrike" cap="none" normalizeH="0" baseline="0" dirty="0" smtClean="0">
                <a:ln>
                  <a:noFill/>
                </a:ln>
                <a:solidFill>
                  <a:srgbClr val="000000"/>
                </a:solidFill>
                <a:effectLst/>
                <a:latin typeface="Maiandra GD" pitchFamily="34" charset="0"/>
                <a:ea typeface="ＭＳ Ｐゴシック" charset="-128"/>
              </a:rPr>
              <a:t>– more than 90% of land plant </a:t>
            </a:r>
            <a:r>
              <a:rPr kumimoji="0" lang="en-US" sz="1200" b="0" i="0" u="none" strike="noStrike" cap="none" normalizeH="0" baseline="0" dirty="0" err="1" smtClean="0">
                <a:ln>
                  <a:noFill/>
                </a:ln>
                <a:solidFill>
                  <a:srgbClr val="000000"/>
                </a:solidFill>
                <a:effectLst/>
                <a:latin typeface="Maiandra GD" pitchFamily="34" charset="0"/>
                <a:ea typeface="ＭＳ Ｐゴシック" charset="-128"/>
              </a:rPr>
              <a:t>speices</a:t>
            </a:r>
            <a:r>
              <a:rPr kumimoji="0" lang="en-US" sz="1200" b="0" i="0" u="none" strike="noStrike" cap="none" normalizeH="0" baseline="0" dirty="0" smtClean="0">
                <a:ln>
                  <a:noFill/>
                </a:ln>
                <a:solidFill>
                  <a:srgbClr val="000000"/>
                </a:solidFill>
                <a:effectLst/>
                <a:latin typeface="Maiandra GD" pitchFamily="34" charset="0"/>
                <a:ea typeface="ＭＳ Ｐゴシック" charset="-128"/>
              </a:rPr>
              <a:t> have some sort of symbiotic relationship with soil fungi</a:t>
            </a:r>
          </a:p>
          <a:p>
            <a:pPr eaLnBrk="1" hangingPunct="1">
              <a:lnSpc>
                <a:spcPct val="90000"/>
              </a:lnSpc>
              <a:spcBef>
                <a:spcPct val="0"/>
              </a:spcBef>
            </a:pPr>
            <a:endParaRPr lang="en-US" dirty="0" smtClean="0"/>
          </a:p>
        </p:txBody>
      </p:sp>
      <p:sp>
        <p:nvSpPr>
          <p:cNvPr id="105476" name="Slide Number Placeholder 3"/>
          <p:cNvSpPr>
            <a:spLocks noGrp="1"/>
          </p:cNvSpPr>
          <p:nvPr>
            <p:ph type="sldNum" sz="quarter" idx="5"/>
          </p:nvPr>
        </p:nvSpPr>
        <p:spPr bwMode="auto">
          <a:noFill/>
          <a:ln>
            <a:miter lim="800000"/>
            <a:headEnd/>
            <a:tailEnd/>
          </a:ln>
        </p:spPr>
        <p:txBody>
          <a:bodyPr/>
          <a:lstStyle/>
          <a:p>
            <a:fld id="{7C54AA04-F7AE-4EAD-AC72-713AF03ABA05}" type="slidenum">
              <a:rPr lang="en-US" smtClean="0">
                <a:ea typeface="ＭＳ Ｐゴシック" pitchFamily="34" charset="-128"/>
              </a:rPr>
              <a:pPr/>
              <a:t>37</a:t>
            </a:fld>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Here</a:t>
            </a:r>
            <a:r>
              <a:rPr lang="ja-JP" altLang="en-US" smtClean="0">
                <a:ea typeface="ＭＳ Ｐゴシック" pitchFamily="34" charset="-128"/>
              </a:rPr>
              <a:t>’</a:t>
            </a:r>
            <a:r>
              <a:rPr lang="en-US" altLang="ja-JP" smtClean="0">
                <a:ea typeface="ＭＳ Ｐゴシック" pitchFamily="34" charset="-128"/>
              </a:rPr>
              <a:t>s a great example of the difference a rain garden can make in a parched climate, like Tucson AZ. This formerly barren, strip of land between these houses and the street was converted to this</a:t>
            </a:r>
            <a:endParaRPr lang="en-US" smtClean="0">
              <a:ea typeface="ＭＳ Ｐゴシック" pitchFamily="34" charset="-128"/>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DD3E2667-FBBC-4BC4-84AE-1354BFB6A552}" type="slidenum">
              <a:rPr lang="en-US" smtClean="0">
                <a:ea typeface="ＭＳ Ｐゴシック" pitchFamily="34" charset="-128"/>
              </a:rPr>
              <a:pPr/>
              <a:t>38</a:t>
            </a:fld>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by simply cutting a gap in the curb to allow precipitation to move from the street to the soil. The result is constructive use of water that typically would have simply evaporated before reaching a stream. Now this forest of local native plants not only helps with storm water runoff but it also provides cooling shade and food for the humans and wildlife of the neighborhood.</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This was Brad Lancaster</a:t>
            </a:r>
            <a:r>
              <a:rPr lang="ja-JP" altLang="en-US" smtClean="0">
                <a:ea typeface="ＭＳ Ｐゴシック" pitchFamily="34" charset="-128"/>
              </a:rPr>
              <a:t>’</a:t>
            </a:r>
            <a:r>
              <a:rPr lang="en-US" altLang="ja-JP" smtClean="0">
                <a:ea typeface="ＭＳ Ｐゴシック" pitchFamily="34" charset="-128"/>
              </a:rPr>
              <a:t>s idea, the man in the middle of the picture with a blue shirt and tan hat. The problem was that it wasn</a:t>
            </a:r>
            <a:r>
              <a:rPr lang="ja-JP" altLang="en-US" smtClean="0">
                <a:ea typeface="ＭＳ Ｐゴシック" pitchFamily="34" charset="-128"/>
              </a:rPr>
              <a:t>’</a:t>
            </a:r>
            <a:r>
              <a:rPr lang="en-US" altLang="ja-JP" smtClean="0">
                <a:ea typeface="ＭＳ Ｐゴシック" pitchFamily="34" charset="-128"/>
              </a:rPr>
              <a:t>t legal to cut the curb and pull the water off of the street.  However, after many long and frustrating conversations, city officials finally realized it served everyone‘s</a:t>
            </a:r>
            <a:r>
              <a:rPr lang="ja-JP" altLang="en-US" smtClean="0">
                <a:ea typeface="ＭＳ Ｐゴシック" pitchFamily="34" charset="-128"/>
              </a:rPr>
              <a:t> </a:t>
            </a:r>
            <a:r>
              <a:rPr lang="en-US" altLang="ja-JP" smtClean="0">
                <a:ea typeface="ＭＳ Ｐゴシック" pitchFamily="34" charset="-128"/>
              </a:rPr>
              <a:t>best interest to follow Brad</a:t>
            </a:r>
            <a:r>
              <a:rPr lang="ja-JP" altLang="en-US" smtClean="0">
                <a:ea typeface="ＭＳ Ｐゴシック" pitchFamily="34" charset="-128"/>
              </a:rPr>
              <a:t>’</a:t>
            </a:r>
            <a:r>
              <a:rPr lang="en-US" altLang="ja-JP" smtClean="0">
                <a:ea typeface="ＭＳ Ｐゴシック" pitchFamily="34" charset="-128"/>
              </a:rPr>
              <a:t>s lead. Now Tucson owns a large machine that cut curbs spreading the capacity city-wide for people to more productively harvest rain water.</a:t>
            </a:r>
          </a:p>
          <a:p>
            <a:pPr eaLnBrk="1" hangingPunct="1">
              <a:spcBef>
                <a:spcPct val="0"/>
              </a:spcBef>
            </a:pPr>
            <a:endParaRPr lang="en-US" smtClean="0">
              <a:ea typeface="ＭＳ Ｐゴシック" pitchFamily="34" charset="-128"/>
            </a:endParaRPr>
          </a:p>
        </p:txBody>
      </p:sp>
      <p:sp>
        <p:nvSpPr>
          <p:cNvPr id="107524" name="Slide Number Placeholder 3"/>
          <p:cNvSpPr>
            <a:spLocks noGrp="1"/>
          </p:cNvSpPr>
          <p:nvPr>
            <p:ph type="sldNum" sz="quarter" idx="5"/>
          </p:nvPr>
        </p:nvSpPr>
        <p:spPr bwMode="auto">
          <a:noFill/>
          <a:ln>
            <a:miter lim="800000"/>
            <a:headEnd/>
            <a:tailEnd/>
          </a:ln>
        </p:spPr>
        <p:txBody>
          <a:bodyPr/>
          <a:lstStyle/>
          <a:p>
            <a:fld id="{D3533007-54AE-4406-B7BD-A41B664B5D2C}" type="slidenum">
              <a:rPr lang="en-US" smtClean="0">
                <a:ea typeface="ＭＳ Ｐゴシック" pitchFamily="34" charset="-128"/>
              </a:rPr>
              <a:pPr/>
              <a:t>39</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Biomimicry is quite simply, </a:t>
            </a:r>
            <a:r>
              <a:rPr lang="en-US" b="1" smtClean="0">
                <a:ea typeface="ＭＳ Ｐゴシック" pitchFamily="34" charset="-128"/>
              </a:rPr>
              <a:t>a return </a:t>
            </a:r>
            <a:r>
              <a:rPr lang="en-US" smtClean="0">
                <a:ea typeface="ＭＳ Ｐゴシック" pitchFamily="34" charset="-128"/>
              </a:rPr>
              <a:t>to a deep knowing about our natural environment. It is a search for patterns, successful survival strategies and relationships in nature. Understanding this we can </a:t>
            </a:r>
            <a:r>
              <a:rPr lang="ja-JP" altLang="en-US" smtClean="0">
                <a:ea typeface="ＭＳ Ｐゴシック" pitchFamily="34" charset="-128"/>
              </a:rPr>
              <a:t>“</a:t>
            </a:r>
            <a:r>
              <a:rPr lang="en-US" altLang="ja-JP" smtClean="0">
                <a:ea typeface="ＭＳ Ｐゴシック" pitchFamily="34" charset="-128"/>
              </a:rPr>
              <a:t>consciously emulate nature</a:t>
            </a:r>
            <a:r>
              <a:rPr lang="ja-JP" altLang="en-US" smtClean="0">
                <a:ea typeface="ＭＳ Ｐゴシック" pitchFamily="34" charset="-128"/>
              </a:rPr>
              <a:t>’</a:t>
            </a:r>
            <a:r>
              <a:rPr lang="en-US" altLang="ja-JP" smtClean="0">
                <a:ea typeface="ＭＳ Ｐゴシック" pitchFamily="34" charset="-128"/>
              </a:rPr>
              <a:t>s genius</a:t>
            </a:r>
            <a:r>
              <a:rPr lang="ja-JP" altLang="en-US" smtClean="0">
                <a:ea typeface="ＭＳ Ｐゴシック" pitchFamily="34" charset="-128"/>
              </a:rPr>
              <a:t>”</a:t>
            </a:r>
            <a:r>
              <a:rPr lang="en-US" altLang="ja-JP" smtClean="0">
                <a:ea typeface="ＭＳ Ｐゴシック" pitchFamily="34" charset="-128"/>
              </a:rPr>
              <a:t> as we work to solve problems that we face in our cities, our infrastructure and lifestyle choices, enabling us to take critical steps towards being sustainable. Today</a:t>
            </a:r>
            <a:r>
              <a:rPr lang="ja-JP" altLang="en-US" smtClean="0">
                <a:ea typeface="ＭＳ Ｐゴシック" pitchFamily="34" charset="-128"/>
              </a:rPr>
              <a:t>’</a:t>
            </a:r>
            <a:r>
              <a:rPr lang="en-US" altLang="ja-JP" smtClean="0">
                <a:ea typeface="ＭＳ Ｐゴシック" pitchFamily="34" charset="-128"/>
              </a:rPr>
              <a:t>s focus will revolve around how we might modify our systems to deal with the local affects of climate change</a:t>
            </a:r>
          </a:p>
          <a:p>
            <a:pPr eaLnBrk="1" hangingPunct="1">
              <a:spcBef>
                <a:spcPct val="0"/>
              </a:spcBef>
            </a:pPr>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3B88201E-F14D-42D0-A280-BA4167F117E5}"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Jason Gerhardt of Real Earth Design transformed this landscape, with a dying black walnut to</a:t>
            </a:r>
          </a:p>
          <a:p>
            <a:pPr eaLnBrk="1" hangingPunct="1">
              <a:spcBef>
                <a:spcPct val="0"/>
              </a:spcBef>
            </a:pPr>
            <a:endParaRPr lang="en-US" smtClean="0">
              <a:ea typeface="ＭＳ Ｐゴシック" pitchFamily="34"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D029EF8E-C51A-4B9F-8D59-A4E2721194D2}" type="slidenum">
              <a:rPr lang="en-US" smtClean="0">
                <a:ea typeface="ＭＳ Ｐゴシック" pitchFamily="34" charset="-128"/>
              </a:rPr>
              <a:pPr/>
              <a:t>40</a:t>
            </a:fld>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To this permaculture garden simply by redirecting water flowing from the house gutter - the black pipe on the left</a:t>
            </a:r>
          </a:p>
          <a:p>
            <a:pPr eaLnBrk="1" hangingPunct="1">
              <a:spcBef>
                <a:spcPct val="0"/>
              </a:spcBef>
            </a:pPr>
            <a:endParaRPr lang="en-US" smtClean="0">
              <a:ea typeface="ＭＳ Ｐゴシック" pitchFamily="3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E0BFB56C-368B-48B0-ABA5-E4AB408BBEA9}" type="slidenum">
              <a:rPr lang="en-US" smtClean="0">
                <a:ea typeface="ＭＳ Ｐゴシック" pitchFamily="34" charset="-128"/>
              </a:rPr>
              <a:pPr/>
              <a:t>41</a:t>
            </a:fld>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 doing this a beautiful native garden flourishes and re-directs, slows and spreads water flow helping to reduce peak flow during storm water run off.</a:t>
            </a:r>
          </a:p>
          <a:p>
            <a:pPr eaLnBrk="1" hangingPunct="1">
              <a:spcBef>
                <a:spcPct val="0"/>
              </a:spcBef>
            </a:pPr>
            <a:endParaRPr lang="en-US"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D8A751F0-792B-48E4-B06A-53824557EAAB}" type="slidenum">
              <a:rPr lang="en-US" smtClean="0">
                <a:ea typeface="ＭＳ Ｐゴシック" pitchFamily="34" charset="-128"/>
              </a:rPr>
              <a:pPr/>
              <a:t>42</a:t>
            </a:fld>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Some of the same strategies that are useful in drought also are beneficial during times of flooding as well.</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Rain gardens (also known as bioretention or bioinfiltration cells) are shallow, vegetated basins that collect and absorb runoff from rooftops, sidewalks, and streets.  Rain gardens mimic natural hydrology in the cityscape by allowing runoff water to more broadly infiltrate soil and be absorbed by vegetation, helping to mitigate flood waters, while simultaneously storing water in a natural system.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Rain gardens are versatile features that can be installed in almost any unpaved space, when coupled with other strategies, like roof-fed cisterns, we replicate the successful strategies of redundancy and decentralization, WHEN we implement these systems city-wide.</a:t>
            </a:r>
            <a:br>
              <a:rPr lang="en-US" smtClean="0">
                <a:ea typeface="ＭＳ Ｐゴシック" pitchFamily="34" charset="-128"/>
              </a:rPr>
            </a:b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B6D836B9-52FA-48E6-8E38-F31991D5533D}" type="slidenum">
              <a:rPr lang="en-US" smtClean="0">
                <a:ea typeface="ＭＳ Ｐゴシック" pitchFamily="34" charset="-128"/>
              </a:rPr>
              <a:pPr/>
              <a:t>43</a:t>
            </a:fld>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latin typeface="Maiandra GD" pitchFamily="34" charset="0"/>
                <a:ea typeface="ＭＳ Ｐゴシック" pitchFamily="34" charset="-128"/>
              </a:rPr>
              <a:t>Nature collects water everywhere, especially where it is most valuable. How species survive in dry habitats can provide inspiration for humans dealing with both drought and flooding. For example the trench beetle digs a trench, leaving a ridge that intercepts moisture laden air passing by. Water condenses on the ridge and moistens the sand, where the beetle collects it. </a:t>
            </a:r>
          </a:p>
          <a:p>
            <a:endParaRPr lang="en-US" sz="1000" dirty="0" smtClean="0">
              <a:latin typeface="Maiandra GD" pitchFamily="34" charset="0"/>
              <a:ea typeface="ＭＳ Ｐゴシック" pitchFamily="34" charset="-128"/>
            </a:endParaRPr>
          </a:p>
          <a:p>
            <a:r>
              <a:rPr lang="en-US" sz="1000" dirty="0" smtClean="0">
                <a:latin typeface="Maiandra GD" pitchFamily="34" charset="0"/>
                <a:ea typeface="ＭＳ Ｐゴシック" pitchFamily="34" charset="-128"/>
              </a:rPr>
              <a:t>In another case, the leaves of this cactus, redirect and concentrate water flow into the ground straight towards the taproot of the plant, which has excellent capacity to capture and store the water. Many cactus also have readily expandable leaves or a barrel shaped body that can rapidly absorb water when it becomes available.</a:t>
            </a:r>
          </a:p>
          <a:p>
            <a:endParaRPr lang="en-US" sz="1000" dirty="0" smtClean="0">
              <a:latin typeface="Maiandra GD" pitchFamily="34" charset="0"/>
              <a:ea typeface="ＭＳ Ｐゴシック" pitchFamily="34" charset="-128"/>
            </a:endParaRPr>
          </a:p>
          <a:p>
            <a:r>
              <a:rPr lang="en-US" sz="1000" dirty="0" smtClean="0">
                <a:latin typeface="Maiandra GD" pitchFamily="34" charset="0"/>
                <a:ea typeface="ＭＳ Ｐゴシック" pitchFamily="34" charset="-128"/>
              </a:rPr>
              <a:t>Maybe we can use some of these strategies to help us with heavy precipitation events.</a:t>
            </a:r>
          </a:p>
          <a:p>
            <a:endParaRPr lang="en-US" sz="1000" dirty="0" smtClean="0">
              <a:latin typeface="Maiandra GD" pitchFamily="34" charset="0"/>
              <a:ea typeface="ＭＳ Ｐゴシック" pitchFamily="34" charset="-128"/>
            </a:endParaRPr>
          </a:p>
          <a:p>
            <a:pPr eaLnBrk="1" hangingPunct="1">
              <a:lnSpc>
                <a:spcPct val="90000"/>
              </a:lnSpc>
              <a:spcBef>
                <a:spcPct val="0"/>
              </a:spcBef>
            </a:pPr>
            <a:r>
              <a:rPr lang="en-US" sz="1000" dirty="0" smtClean="0">
                <a:latin typeface="Maiandra GD" pitchFamily="34" charset="0"/>
                <a:ea typeface="ＭＳ Ｐゴシック" pitchFamily="34" charset="-128"/>
              </a:rPr>
              <a:t>Life’s Principles explained</a:t>
            </a:r>
            <a:r>
              <a:rPr lang="en-US" sz="1000" baseline="0" dirty="0" smtClean="0">
                <a:latin typeface="Maiandra GD" pitchFamily="34" charset="0"/>
                <a:ea typeface="ＭＳ Ｐゴシック" pitchFamily="34" charset="-128"/>
              </a:rPr>
              <a:t> (those that aren’t obvious):</a:t>
            </a:r>
            <a:endParaRPr lang="en-US" sz="1000" dirty="0" smtClean="0">
              <a:latin typeface="Maiandra GD" pitchFamily="34"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cap="none" normalizeH="0" baseline="0" dirty="0" smtClean="0">
                <a:ln>
                  <a:noFill/>
                </a:ln>
                <a:solidFill>
                  <a:srgbClr val="000000"/>
                </a:solidFill>
                <a:effectLst/>
                <a:latin typeface="Maiandra GD" pitchFamily="34" charset="0"/>
                <a:ea typeface="ＭＳ Ｐゴシック" charset="-128"/>
              </a:rPr>
              <a:t>Embody resilience through redundancy and decentralization – </a:t>
            </a:r>
            <a:r>
              <a:rPr kumimoji="0" lang="en-US" sz="1000" b="0" i="0" u="none" strike="noStrike" cap="none" normalizeH="0" baseline="0" dirty="0" smtClean="0">
                <a:ln>
                  <a:noFill/>
                </a:ln>
                <a:solidFill>
                  <a:srgbClr val="000000"/>
                </a:solidFill>
                <a:effectLst/>
                <a:latin typeface="Maiandra GD" pitchFamily="34" charset="0"/>
                <a:ea typeface="ＭＳ Ｐゴシック" charset="-128"/>
              </a:rPr>
              <a:t>the cactus can have multiple places to store water, in root system, expandable leaves or expandable trunk, depending on the species. </a:t>
            </a:r>
          </a:p>
          <a:p>
            <a:endParaRPr lang="en-US" sz="1000" dirty="0" smtClean="0">
              <a:latin typeface="Maiandra GD"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rgbClr val="000000"/>
                </a:solidFill>
                <a:effectLst/>
                <a:latin typeface="Maiandra GD" pitchFamily="34" charset="0"/>
                <a:ea typeface="ＭＳ Ｐゴシック" charset="-128"/>
              </a:rPr>
              <a:t>Replicate strategies that work </a:t>
            </a:r>
            <a:r>
              <a:rPr kumimoji="0" lang="en-US" sz="1000" b="0" i="0" u="none" strike="noStrike" cap="none" normalizeH="0" baseline="0" dirty="0" smtClean="0">
                <a:ln>
                  <a:noFill/>
                </a:ln>
                <a:solidFill>
                  <a:srgbClr val="000000"/>
                </a:solidFill>
                <a:effectLst/>
                <a:latin typeface="Maiandra GD" pitchFamily="34" charset="0"/>
                <a:ea typeface="ＭＳ Ｐゴシック" charset="-128"/>
              </a:rPr>
              <a:t>– many leaves funnel more water to root system than just a few would. Most cactus species have evolved the strategy of protecting their water resources with spines.</a:t>
            </a:r>
          </a:p>
          <a:p>
            <a:endParaRPr lang="en-US" sz="1000" dirty="0" smtClean="0">
              <a:latin typeface="Maiandra GD" pitchFamily="34" charset="0"/>
              <a:ea typeface="ＭＳ Ｐゴシック" pitchFamily="34" charset="-128"/>
            </a:endParaRPr>
          </a:p>
          <a:p>
            <a:pPr eaLnBrk="1" hangingPunct="1">
              <a:lnSpc>
                <a:spcPct val="90000"/>
              </a:lnSpc>
              <a:spcBef>
                <a:spcPct val="0"/>
              </a:spcBef>
            </a:pPr>
            <a:endParaRPr lang="en-US" sz="1000" dirty="0" smtClean="0">
              <a:latin typeface="Maiandra GD" pitchFamily="34" charset="0"/>
              <a:ea typeface="ＭＳ Ｐゴシック" pitchFamily="34" charset="-128"/>
            </a:endParaRPr>
          </a:p>
          <a:p>
            <a:pPr eaLnBrk="1" hangingPunct="1">
              <a:lnSpc>
                <a:spcPct val="90000"/>
              </a:lnSpc>
              <a:spcBef>
                <a:spcPct val="0"/>
              </a:spcBef>
            </a:pPr>
            <a:endParaRPr lang="en-US" sz="1000" dirty="0" smtClean="0">
              <a:latin typeface="Maiandra GD" pitchFamily="34" charset="0"/>
              <a:ea typeface="ＭＳ Ｐゴシック" pitchFamily="3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88FAA5FE-FB07-4A0A-9681-9C22CED601AD}" type="slidenum">
              <a:rPr lang="en-US" smtClean="0">
                <a:ea typeface="ＭＳ Ｐゴシック" pitchFamily="34" charset="-128"/>
              </a:rPr>
              <a:pPr/>
              <a:t>44</a:t>
            </a:fld>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So, how does nature deal with extreme precipitation and flooding? Historically a very real concern that is getting worse with the changing climate.</a:t>
            </a:r>
          </a:p>
          <a:p>
            <a:pPr eaLnBrk="1" hangingPunct="1">
              <a:spcBef>
                <a:spcPct val="0"/>
              </a:spcBef>
            </a:pPr>
            <a:endParaRPr lang="en-US" smtClean="0">
              <a:ea typeface="ＭＳ Ｐゴシック" pitchFamily="34" charset="-128"/>
            </a:endParaRPr>
          </a:p>
          <a:p>
            <a:r>
              <a:rPr lang="en-US" smtClean="0">
                <a:ea typeface="ＭＳ Ｐゴシック" pitchFamily="34" charset="-128"/>
              </a:rPr>
              <a:t>In the photo on the right, an SUV lies submerged in downtown Nashville, Tennessee, after a massive rainstorm in May 2010 overwhelmed the flood controls for the area. 14 inches of rain fell over two days — more than twice as much as had ever fallen in a two-day span in the city’s recorded history. This event caused $30 billion in damage and killed 30 people. (“When It Rains It Pours” – Environment America – 2012)</a:t>
            </a:r>
          </a:p>
        </p:txBody>
      </p:sp>
      <p:sp>
        <p:nvSpPr>
          <p:cNvPr id="113668" name="Slide Number Placeholder 3"/>
          <p:cNvSpPr>
            <a:spLocks noGrp="1"/>
          </p:cNvSpPr>
          <p:nvPr>
            <p:ph type="sldNum" sz="quarter" idx="5"/>
          </p:nvPr>
        </p:nvSpPr>
        <p:spPr bwMode="auto">
          <a:noFill/>
          <a:ln>
            <a:miter lim="800000"/>
            <a:headEnd/>
            <a:tailEnd/>
          </a:ln>
        </p:spPr>
        <p:txBody>
          <a:bodyPr/>
          <a:lstStyle/>
          <a:p>
            <a:fld id="{F52461B6-604D-44CE-BCA9-3B72B1002414}" type="slidenum">
              <a:rPr lang="en-US" smtClean="0">
                <a:ea typeface="ＭＳ Ｐゴシック" pitchFamily="34" charset="-128"/>
              </a:rPr>
              <a:pPr/>
              <a:t>45</a:t>
            </a:fld>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Over the 100 year period charted in this graph you can see an increase in the occurrence of extreme 1-day precipitation events across the country. A warmer atmosphere can hold more water leading to more frequent record precipitation events (from NOAA Climate Extremes Index). </a:t>
            </a:r>
          </a:p>
          <a:p>
            <a:pPr eaLnBrk="1" hangingPunct="1">
              <a:spcBef>
                <a:spcPct val="0"/>
              </a:spcBef>
            </a:pPr>
            <a:endParaRPr lang="en-US" smtClean="0">
              <a:solidFill>
                <a:srgbClr val="FF0000"/>
              </a:solidFill>
              <a:ea typeface="ＭＳ Ｐゴシック" pitchFamily="34" charset="-128"/>
            </a:endParaRPr>
          </a:p>
          <a:p>
            <a:r>
              <a:rPr lang="en-US" smtClean="0">
                <a:ea typeface="ＭＳ Ｐゴシック" pitchFamily="34" charset="-128"/>
              </a:rPr>
              <a:t>In the last 60 years, extreme downpours, rainstorms and snowfalls that are among the largest experienced at a particular location have become 26% more frequent in the Mountain West, and 85% more frequent  (or almost twice as likely ) in New England. </a:t>
            </a:r>
          </a:p>
          <a:p>
            <a:endParaRPr lang="en-US" smtClean="0">
              <a:ea typeface="ＭＳ Ｐゴシック" pitchFamily="34" charset="-128"/>
            </a:endParaRPr>
          </a:p>
          <a:p>
            <a:r>
              <a:rPr lang="en-US" smtClean="0">
                <a:ea typeface="ＭＳ Ｐゴシック" pitchFamily="34" charset="-128"/>
              </a:rPr>
              <a:t>Not only are extreme downpours more frequent, </a:t>
            </a:r>
            <a:r>
              <a:rPr lang="en-US" u="sng" smtClean="0">
                <a:ea typeface="ＭＳ Ｐゴシック" pitchFamily="34" charset="-128"/>
              </a:rPr>
              <a:t>but they are also more intense</a:t>
            </a:r>
            <a:r>
              <a:rPr lang="en-US" smtClean="0">
                <a:ea typeface="ＭＳ Ｐゴシック" pitchFamily="34" charset="-128"/>
              </a:rPr>
              <a:t>. In the last 60 years, the total amount of precipitation produced by the largest storm in each year at each station increased by 8 percent in the Mountain West, but by 26% in New England (When It rains, It Pours – Environment America – 2012).</a:t>
            </a:r>
            <a:br>
              <a:rPr lang="en-US" smtClean="0">
                <a:ea typeface="ＭＳ Ｐゴシック" pitchFamily="34" charset="-128"/>
              </a:rPr>
            </a:br>
            <a:endParaRPr lang="en-US" smtClean="0">
              <a:ea typeface="ＭＳ Ｐゴシック" pitchFamily="34" charset="-128"/>
            </a:endParaRPr>
          </a:p>
          <a:p>
            <a:pPr eaLnBrk="1" hangingPunct="1">
              <a:spcBef>
                <a:spcPct val="0"/>
              </a:spcBef>
            </a:pPr>
            <a:r>
              <a:rPr lang="en-US" smtClean="0">
                <a:ea typeface="ＭＳ Ｐゴシック" pitchFamily="34" charset="-128"/>
              </a:rPr>
              <a:t>So, it would behoove us to learn how nature deals with flooding events.</a:t>
            </a:r>
          </a:p>
        </p:txBody>
      </p:sp>
      <p:sp>
        <p:nvSpPr>
          <p:cNvPr id="114692" name="Slide Number Placeholder 3"/>
          <p:cNvSpPr>
            <a:spLocks noGrp="1"/>
          </p:cNvSpPr>
          <p:nvPr>
            <p:ph type="sldNum" sz="quarter" idx="5"/>
          </p:nvPr>
        </p:nvSpPr>
        <p:spPr bwMode="auto">
          <a:noFill/>
          <a:ln>
            <a:miter lim="800000"/>
            <a:headEnd/>
            <a:tailEnd/>
          </a:ln>
        </p:spPr>
        <p:txBody>
          <a:bodyPr/>
          <a:lstStyle/>
          <a:p>
            <a:fld id="{9AADA54E-FE9A-462D-B524-1BB00F861436}" type="slidenum">
              <a:rPr lang="en-US" smtClean="0">
                <a:ea typeface="ＭＳ Ｐゴシック" pitchFamily="34" charset="-128"/>
              </a:rPr>
              <a:pPr/>
              <a:t>46</a:t>
            </a:fld>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i="1" dirty="0" smtClean="0">
                <a:latin typeface="Maiandra GD" pitchFamily="34" charset="0"/>
                <a:ea typeface="ＭＳ Ｐゴシック" pitchFamily="34" charset="-128"/>
              </a:rPr>
              <a:t>Read the species and strategy  and Life’s Principles sections</a:t>
            </a:r>
          </a:p>
          <a:p>
            <a:pPr eaLnBrk="1" hangingPunct="1">
              <a:lnSpc>
                <a:spcPct val="90000"/>
              </a:lnSpc>
              <a:spcBef>
                <a:spcPct val="0"/>
              </a:spcBef>
            </a:pPr>
            <a:endParaRPr lang="en-US" sz="1000" dirty="0" smtClean="0">
              <a:latin typeface="Maiandra GD" pitchFamily="34" charset="0"/>
              <a:ea typeface="ＭＳ Ｐゴシック" pitchFamily="34" charset="-128"/>
            </a:endParaRPr>
          </a:p>
          <a:p>
            <a:pPr eaLnBrk="1" hangingPunct="1">
              <a:lnSpc>
                <a:spcPct val="90000"/>
              </a:lnSpc>
              <a:spcBef>
                <a:spcPct val="0"/>
              </a:spcBef>
            </a:pPr>
            <a:r>
              <a:rPr lang="en-US" sz="1000" i="1" dirty="0" smtClean="0">
                <a:latin typeface="Maiandra GD" pitchFamily="34" charset="0"/>
                <a:ea typeface="ＭＳ Ｐゴシック" pitchFamily="34" charset="-128"/>
              </a:rPr>
              <a:t>Read the Human applications section</a:t>
            </a:r>
          </a:p>
          <a:p>
            <a:pPr eaLnBrk="1" hangingPunct="1">
              <a:lnSpc>
                <a:spcPct val="90000"/>
              </a:lnSpc>
              <a:spcBef>
                <a:spcPct val="0"/>
              </a:spcBef>
            </a:pPr>
            <a:endParaRPr lang="en-US" sz="1000" dirty="0" smtClean="0">
              <a:latin typeface="Maiandra GD" pitchFamily="34" charset="0"/>
              <a:ea typeface="ＭＳ Ｐゴシック" pitchFamily="34" charset="-128"/>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1E992A95-136A-4F0B-805A-93399859A218}" type="slidenum">
              <a:rPr lang="en-US" smtClean="0">
                <a:ea typeface="ＭＳ Ｐゴシック" pitchFamily="34" charset="-128"/>
              </a:rPr>
              <a:pPr/>
              <a:t>47</a:t>
            </a:fld>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solidFill>
                  <a:srgbClr val="FF0000"/>
                </a:solidFill>
                <a:latin typeface="Maiandra GD" pitchFamily="34" charset="0"/>
                <a:ea typeface="ＭＳ Ｐゴシック" pitchFamily="34" charset="-128"/>
              </a:rPr>
              <a:t>In another examples, </a:t>
            </a:r>
            <a:r>
              <a:rPr lang="en-US" sz="1000" dirty="0" err="1" smtClean="0">
                <a:solidFill>
                  <a:srgbClr val="FF0000"/>
                </a:solidFill>
                <a:latin typeface="Maiandra GD" pitchFamily="34" charset="0"/>
                <a:ea typeface="ＭＳ Ｐゴシック" pitchFamily="34" charset="-128"/>
              </a:rPr>
              <a:t>peatlands</a:t>
            </a:r>
            <a:r>
              <a:rPr lang="en-US" sz="1000" dirty="0" smtClean="0">
                <a:solidFill>
                  <a:srgbClr val="FF0000"/>
                </a:solidFill>
                <a:latin typeface="Maiandra GD" pitchFamily="34" charset="0"/>
                <a:ea typeface="ＭＳ Ｐゴシック" pitchFamily="34" charset="-128"/>
              </a:rPr>
              <a:t> and other types of wetlands not only slow water flow during flooding and slowly release it during drier times, but they also clean the water of pollutants and silt.</a:t>
            </a:r>
          </a:p>
          <a:p>
            <a:endParaRPr lang="en-US" sz="1000" dirty="0" smtClean="0">
              <a:solidFill>
                <a:srgbClr val="FF0000"/>
              </a:solidFill>
              <a:latin typeface="Maiandra GD"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Maiandra GD" pitchFamily="34" charset="0"/>
                <a:ea typeface="ＭＳ Ｐゴシック" pitchFamily="34" charset="-128"/>
              </a:rPr>
              <a:t>Life’s Principles explained</a:t>
            </a:r>
            <a:r>
              <a:rPr lang="en-US" sz="1000" baseline="0" dirty="0" smtClean="0">
                <a:latin typeface="Maiandra GD" pitchFamily="34" charset="0"/>
                <a:ea typeface="ＭＳ Ｐゴシック" pitchFamily="34" charset="-128"/>
              </a:rPr>
              <a:t> (those that aren’t obvious):</a:t>
            </a:r>
            <a:endParaRPr lang="en-US" sz="1000" dirty="0" smtClean="0">
              <a:latin typeface="Maiandra GD" pitchFamily="34" charset="0"/>
              <a:ea typeface="ＭＳ Ｐゴシック" pitchFamily="34" charset="-128"/>
            </a:endParaRPr>
          </a:p>
          <a:p>
            <a:r>
              <a:rPr lang="en-US" sz="1000" b="1" dirty="0" smtClean="0">
                <a:solidFill>
                  <a:srgbClr val="000000"/>
                </a:solidFill>
                <a:latin typeface="Maiandra GD" pitchFamily="34" charset="0"/>
                <a:ea typeface="ＭＳ Ｐゴシック" pitchFamily="34" charset="-128"/>
              </a:rPr>
              <a:t>Use multi-functional design – SLOWS RELEASES AND CLEANS WATER</a:t>
            </a:r>
          </a:p>
          <a:p>
            <a:endParaRPr lang="en-US" sz="1000" b="1" dirty="0" smtClean="0">
              <a:solidFill>
                <a:srgbClr val="000000"/>
              </a:solidFill>
              <a:latin typeface="Maiandra GD"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solidFill>
                  <a:srgbClr val="000000"/>
                </a:solidFill>
                <a:ea typeface="ＭＳ Ｐゴシック" pitchFamily="34" charset="-128"/>
              </a:rPr>
              <a:t>Combine modular and nested components </a:t>
            </a:r>
            <a:r>
              <a:rPr lang="en-US" sz="1000" dirty="0" smtClean="0">
                <a:solidFill>
                  <a:srgbClr val="000000"/>
                </a:solidFill>
                <a:ea typeface="ＭＳ Ｐゴシック" pitchFamily="34" charset="-128"/>
              </a:rPr>
              <a:t>– modular component = is responsive to the varying conditions, such as drier times or flood events. the nested components allows for the structure that supports the continuation of life, the physical variation in the changing </a:t>
            </a:r>
            <a:r>
              <a:rPr lang="en-US" sz="1000" dirty="0" err="1" smtClean="0">
                <a:solidFill>
                  <a:srgbClr val="000000"/>
                </a:solidFill>
                <a:ea typeface="ＭＳ Ｐゴシック" pitchFamily="34" charset="-128"/>
              </a:rPr>
              <a:t>microlandscape</a:t>
            </a:r>
            <a:r>
              <a:rPr lang="en-US" sz="1000" dirty="0" smtClean="0">
                <a:solidFill>
                  <a:srgbClr val="000000"/>
                </a:solidFill>
                <a:ea typeface="ＭＳ Ｐゴシック" pitchFamily="34" charset="-128"/>
              </a:rPr>
              <a:t> of the wetland</a:t>
            </a:r>
          </a:p>
          <a:p>
            <a:endParaRPr lang="en-US" sz="1000" dirty="0" smtClean="0">
              <a:solidFill>
                <a:srgbClr val="FF0000"/>
              </a:solidFill>
              <a:latin typeface="Maiandra GD" pitchFamily="34" charset="0"/>
              <a:ea typeface="ＭＳ Ｐゴシック" pitchFamily="34" charset="-128"/>
            </a:endParaRPr>
          </a:p>
          <a:p>
            <a:r>
              <a:rPr lang="en-US" sz="1000" b="1" dirty="0" smtClean="0">
                <a:solidFill>
                  <a:srgbClr val="000000"/>
                </a:solidFill>
                <a:latin typeface="Maiandra GD" pitchFamily="34" charset="0"/>
                <a:ea typeface="ＭＳ Ｐゴシック" pitchFamily="34" charset="-128"/>
              </a:rPr>
              <a:t>Maintain integrity through self-renewal </a:t>
            </a:r>
            <a:r>
              <a:rPr lang="en-US" sz="1000" dirty="0" smtClean="0">
                <a:solidFill>
                  <a:srgbClr val="000000"/>
                </a:solidFill>
                <a:latin typeface="Maiandra GD" pitchFamily="34" charset="0"/>
                <a:ea typeface="ＭＳ Ｐゴシック" pitchFamily="34" charset="-128"/>
              </a:rPr>
              <a:t>– a seed bank exists in the soil, waiting during drier times for the water to return, so that there is very little delay in plant growth response and no time required for succession to rebuild the plant biodiversity, which helps to mitigate the flooding events</a:t>
            </a:r>
          </a:p>
          <a:p>
            <a:endParaRPr lang="en-US" sz="1000" dirty="0" smtClean="0">
              <a:solidFill>
                <a:srgbClr val="000000"/>
              </a:solidFill>
              <a:latin typeface="Maiandra GD" pitchFamily="34" charset="0"/>
              <a:ea typeface="ＭＳ Ｐゴシック" pitchFamily="34" charset="-128"/>
            </a:endParaRPr>
          </a:p>
          <a:p>
            <a:r>
              <a:rPr lang="en-US" sz="1000" b="1" dirty="0" smtClean="0">
                <a:solidFill>
                  <a:srgbClr val="000000"/>
                </a:solidFill>
                <a:latin typeface="Maiandra GD" pitchFamily="34" charset="0"/>
                <a:ea typeface="ＭＳ Ｐゴシック" pitchFamily="34" charset="-128"/>
              </a:rPr>
              <a:t>Cultivate cooperative relationships</a:t>
            </a:r>
            <a:r>
              <a:rPr lang="en-US" sz="1000" dirty="0" smtClean="0">
                <a:solidFill>
                  <a:srgbClr val="000000"/>
                </a:solidFill>
                <a:latin typeface="Maiandra GD" pitchFamily="34" charset="0"/>
                <a:ea typeface="ＭＳ Ｐゴシック" pitchFamily="34" charset="-128"/>
              </a:rPr>
              <a:t>– between the </a:t>
            </a:r>
            <a:r>
              <a:rPr lang="en-US" sz="1000" dirty="0" err="1" smtClean="0">
                <a:solidFill>
                  <a:srgbClr val="000000"/>
                </a:solidFill>
                <a:latin typeface="Maiandra GD" pitchFamily="34" charset="0"/>
                <a:ea typeface="ＭＳ Ｐゴシック" pitchFamily="34" charset="-128"/>
              </a:rPr>
              <a:t>abiotic</a:t>
            </a:r>
            <a:r>
              <a:rPr lang="en-US" sz="1000" dirty="0" smtClean="0">
                <a:solidFill>
                  <a:srgbClr val="000000"/>
                </a:solidFill>
                <a:latin typeface="Maiandra GD" pitchFamily="34" charset="0"/>
                <a:ea typeface="ＭＳ Ｐゴシック" pitchFamily="34" charset="-128"/>
              </a:rPr>
              <a:t> water supply or lack thereof, and the biotic response of the plants to either grow with water or to be dormant as seeds within drought times</a:t>
            </a:r>
          </a:p>
          <a:p>
            <a:endParaRPr lang="en-US" sz="1000" dirty="0" smtClean="0">
              <a:solidFill>
                <a:srgbClr val="FF0000"/>
              </a:solidFill>
              <a:latin typeface="Maiandra GD" pitchFamily="34" charset="0"/>
              <a:ea typeface="ＭＳ Ｐゴシック" pitchFamily="34" charset="-128"/>
            </a:endParaRPr>
          </a:p>
          <a:p>
            <a:pPr eaLnBrk="1" hangingPunct="1">
              <a:lnSpc>
                <a:spcPct val="90000"/>
              </a:lnSpc>
              <a:spcBef>
                <a:spcPct val="0"/>
              </a:spcBef>
            </a:pPr>
            <a:endParaRPr lang="en-US" sz="1000" dirty="0" smtClean="0">
              <a:latin typeface="Maiandra GD" pitchFamily="34" charset="0"/>
              <a:ea typeface="ＭＳ Ｐゴシック" pitchFamily="34" charset="-128"/>
            </a:endParaRPr>
          </a:p>
          <a:p>
            <a:pPr eaLnBrk="1" hangingPunct="1">
              <a:lnSpc>
                <a:spcPct val="90000"/>
              </a:lnSpc>
              <a:spcBef>
                <a:spcPct val="0"/>
              </a:spcBef>
            </a:pPr>
            <a:r>
              <a:rPr lang="en-US" sz="1000" dirty="0" smtClean="0">
                <a:solidFill>
                  <a:srgbClr val="FF0000"/>
                </a:solidFill>
                <a:latin typeface="Maiandra GD" pitchFamily="34" charset="0"/>
                <a:ea typeface="ＭＳ Ｐゴシック" pitchFamily="34" charset="-128"/>
              </a:rPr>
              <a:t>Let’s look at some of the Human Applications  being put into place or being hypothesized [next slide]</a:t>
            </a:r>
          </a:p>
          <a:p>
            <a:pPr eaLnBrk="1" hangingPunct="1">
              <a:lnSpc>
                <a:spcPct val="90000"/>
              </a:lnSpc>
              <a:spcBef>
                <a:spcPct val="0"/>
              </a:spcBef>
            </a:pPr>
            <a:endParaRPr lang="en-US" sz="1000" dirty="0" smtClean="0">
              <a:solidFill>
                <a:srgbClr val="FF0000"/>
              </a:solidFill>
              <a:latin typeface="Maiandra GD" pitchFamily="34" charset="0"/>
              <a:ea typeface="ＭＳ Ｐゴシック" pitchFamily="34" charset="-128"/>
            </a:endParaRPr>
          </a:p>
        </p:txBody>
      </p:sp>
      <p:sp>
        <p:nvSpPr>
          <p:cNvPr id="116740" name="Slide Number Placeholder 3"/>
          <p:cNvSpPr>
            <a:spLocks noGrp="1"/>
          </p:cNvSpPr>
          <p:nvPr>
            <p:ph type="sldNum" sz="quarter" idx="5"/>
          </p:nvPr>
        </p:nvSpPr>
        <p:spPr bwMode="auto">
          <a:noFill/>
          <a:ln>
            <a:miter lim="800000"/>
            <a:headEnd/>
            <a:tailEnd/>
          </a:ln>
        </p:spPr>
        <p:txBody>
          <a:bodyPr/>
          <a:lstStyle/>
          <a:p>
            <a:fld id="{773E7659-C0C1-4CA4-89B8-86ECAC944F0A}" type="slidenum">
              <a:rPr lang="en-US" smtClean="0">
                <a:ea typeface="ＭＳ Ｐゴシック" pitchFamily="34" charset="-128"/>
              </a:rPr>
              <a:pPr/>
              <a:t>48</a:t>
            </a:fld>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on a small scale this tree trench captures stormwater, reduces peak storm flows, purifies stormwater, and provides irrigation for trees. With implementation throughout a city we can begin to mimic the capacity of a peatland to mitigate flood waters. Trees also capture rainwater, provide urban cooling, and improve aesthetics, air quality, and property values.</a:t>
            </a:r>
          </a:p>
          <a:p>
            <a:pPr eaLnBrk="1" hangingPunct="1">
              <a:spcBef>
                <a:spcPct val="0"/>
              </a:spcBef>
            </a:pPr>
            <a:endParaRPr lang="en-US" smtClean="0">
              <a:ea typeface="ＭＳ Ｐゴシック" pitchFamily="34" charset="-128"/>
            </a:endParaRPr>
          </a:p>
          <a:p>
            <a:pPr eaLnBrk="1" hangingPunct="1">
              <a:spcBef>
                <a:spcPct val="0"/>
              </a:spcBef>
            </a:pPr>
            <a:r>
              <a:rPr lang="en-US" smtClean="0">
                <a:solidFill>
                  <a:srgbClr val="FF0000"/>
                </a:solidFill>
                <a:ea typeface="ＭＳ Ｐゴシック" pitchFamily="34" charset="-128"/>
              </a:rPr>
              <a:t>These are being implemented all over the country including Denver and Philadelphia.</a:t>
            </a:r>
          </a:p>
        </p:txBody>
      </p:sp>
      <p:sp>
        <p:nvSpPr>
          <p:cNvPr id="117764" name="Slide Number Placeholder 3"/>
          <p:cNvSpPr>
            <a:spLocks noGrp="1"/>
          </p:cNvSpPr>
          <p:nvPr>
            <p:ph type="sldNum" sz="quarter" idx="5"/>
          </p:nvPr>
        </p:nvSpPr>
        <p:spPr bwMode="auto">
          <a:noFill/>
          <a:ln>
            <a:miter lim="800000"/>
            <a:headEnd/>
            <a:tailEnd/>
          </a:ln>
        </p:spPr>
        <p:txBody>
          <a:bodyPr/>
          <a:lstStyle/>
          <a:p>
            <a:fld id="{97D4523A-3EA8-46C4-A8F1-A8B6DD2F6639}" type="slidenum">
              <a:rPr lang="en-US" smtClean="0">
                <a:ea typeface="ＭＳ Ｐゴシック" pitchFamily="34" charset="-128"/>
              </a:rPr>
              <a:pPr/>
              <a:t>49</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We have tremendous opportunity to gain insight right outside our doors.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Life has been on this planet for 3.8 billion years, doing everything we want to do, sustainably, without damage to the planet, or its future.</a:t>
            </a:r>
          </a:p>
          <a:p>
            <a:pPr eaLnBrk="1" hangingPunct="1">
              <a:spcBef>
                <a:spcPct val="0"/>
              </a:spcBef>
            </a:pPr>
            <a:r>
              <a:rPr lang="en-US" smtClean="0">
                <a:ea typeface="ＭＳ Ｐゴシック" pitchFamily="34" charset="-128"/>
              </a:rPr>
              <a:t> </a:t>
            </a:r>
          </a:p>
          <a:p>
            <a:pPr eaLnBrk="1" hangingPunct="1">
              <a:spcBef>
                <a:spcPct val="0"/>
              </a:spcBef>
            </a:pPr>
            <a:r>
              <a:rPr lang="en-US" smtClean="0">
                <a:ea typeface="ＭＳ Ｐゴシック" pitchFamily="34" charset="-128"/>
              </a:rPr>
              <a:t>If we can </a:t>
            </a:r>
            <a:r>
              <a:rPr lang="en-US" b="1" smtClean="0">
                <a:ea typeface="ＭＳ Ｐゴシック" pitchFamily="34" charset="-128"/>
              </a:rPr>
              <a:t>reconnect</a:t>
            </a:r>
            <a:r>
              <a:rPr lang="en-US" smtClean="0">
                <a:ea typeface="ＭＳ Ｐゴシック" pitchFamily="34" charset="-128"/>
              </a:rPr>
              <a:t> with nature, with an open mind and a wide sense of wonder we too can live sustainable, cooperative, lives while being good stewards to all other life on this planet.</a:t>
            </a:r>
          </a:p>
        </p:txBody>
      </p:sp>
      <p:sp>
        <p:nvSpPr>
          <p:cNvPr id="73732" name="Slide Number Placeholder 3"/>
          <p:cNvSpPr>
            <a:spLocks noGrp="1"/>
          </p:cNvSpPr>
          <p:nvPr>
            <p:ph type="sldNum" sz="quarter" idx="5"/>
          </p:nvPr>
        </p:nvSpPr>
        <p:spPr bwMode="auto">
          <a:noFill/>
          <a:ln>
            <a:miter lim="800000"/>
            <a:headEnd/>
            <a:tailEnd/>
          </a:ln>
        </p:spPr>
        <p:txBody>
          <a:bodyPr/>
          <a:lstStyle/>
          <a:p>
            <a:fld id="{960F1511-8237-47D2-AB17-23F0EFA12CC4}"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 EPA has created an excellent research study with it’s green roof on the Region 8 Headquarters building located in Denver, CO. They are comparing it’s thermal and water management characteristics against a conventional roof. </a:t>
            </a:r>
          </a:p>
          <a:p>
            <a:endParaRPr lang="en-US" smtClean="0">
              <a:ea typeface="ＭＳ Ｐゴシック" pitchFamily="34" charset="-128"/>
            </a:endParaRPr>
          </a:p>
          <a:p>
            <a:r>
              <a:rPr lang="en-US" smtClean="0">
                <a:ea typeface="ＭＳ Ｐゴシック" pitchFamily="34" charset="-128"/>
              </a:rPr>
              <a:t>Not only does it have significantly higher storm-water retention, </a:t>
            </a:r>
          </a:p>
          <a:p>
            <a:r>
              <a:rPr lang="en-US" smtClean="0">
                <a:ea typeface="ＭＳ Ｐゴシック" pitchFamily="34" charset="-128"/>
              </a:rPr>
              <a:t>results show that the green roof is cooler during hot weather and warmer during cold weather because the plant materials and growth medium enable thermal storage and evaporative cooling as moisture transitions between liquid, vapor and solid physical states. </a:t>
            </a:r>
          </a:p>
          <a:p>
            <a:endParaRPr lang="en-US" smtClean="0">
              <a:ea typeface="ＭＳ Ｐゴシック" pitchFamily="34" charset="-128"/>
            </a:endParaRPr>
          </a:p>
          <a:p>
            <a:r>
              <a:rPr lang="en-US" smtClean="0">
                <a:ea typeface="ＭＳ Ｐゴシック" pitchFamily="34" charset="-128"/>
              </a:rPr>
              <a:t>If this were to be implemented city wide, we could begin to offset the runoff and heating caused by roof tops citywide with a cooling absorbing artificial landscape.  </a:t>
            </a:r>
          </a:p>
          <a:p>
            <a:endParaRPr lang="en-US" smtClean="0">
              <a:ea typeface="ＭＳ Ｐゴシック" pitchFamily="34" charset="-128"/>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D48AB449-7AA8-4C6E-A0EF-773B0091A7EA}" type="slidenum">
              <a:rPr lang="en-US" smtClean="0">
                <a:ea typeface="ＭＳ Ｐゴシック" pitchFamily="34" charset="-128"/>
              </a:rPr>
              <a:pPr/>
              <a:t>50</a:t>
            </a:fld>
            <a:endParaRPr lang="en-US"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Philadelphia's green </a:t>
            </a:r>
            <a:r>
              <a:rPr lang="en-US" dirty="0" err="1" smtClean="0">
                <a:ea typeface="ＭＳ Ｐゴシック" pitchFamily="34" charset="-128"/>
              </a:rPr>
              <a:t>stormwater</a:t>
            </a:r>
            <a:r>
              <a:rPr lang="en-US" dirty="0" smtClean="0">
                <a:ea typeface="ＭＳ Ｐゴシック" pitchFamily="34" charset="-128"/>
              </a:rPr>
              <a:t> infrastructure, </a:t>
            </a:r>
            <a:r>
              <a:rPr lang="en-US" sz="1200" kern="1200" dirty="0" smtClean="0">
                <a:solidFill>
                  <a:schemeClr val="tx1"/>
                </a:solidFill>
                <a:latin typeface="+mn-lt"/>
                <a:ea typeface="ＭＳ Ｐゴシック" charset="0"/>
                <a:cs typeface="+mn-cs"/>
              </a:rPr>
              <a:t>Components include natural water storage and filtering solutions such as rain gardens, bio-swales, tree trenches, curbside planters and green rooftops.  Similarly, porous asphalt, concrete and paving slabs will also be installed in parking spaces and on streets.</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solidFill>
                <a:srgbClr val="FF0000"/>
              </a:solidFill>
              <a:ea typeface="ＭＳ Ｐゴシック" pitchFamily="34" charset="-128"/>
            </a:endParaRPr>
          </a:p>
        </p:txBody>
      </p:sp>
      <p:sp>
        <p:nvSpPr>
          <p:cNvPr id="119812" name="Slide Number Placeholder 3"/>
          <p:cNvSpPr>
            <a:spLocks noGrp="1"/>
          </p:cNvSpPr>
          <p:nvPr>
            <p:ph type="sldNum" sz="quarter" idx="5"/>
          </p:nvPr>
        </p:nvSpPr>
        <p:spPr bwMode="auto">
          <a:noFill/>
          <a:ln>
            <a:miter lim="800000"/>
            <a:headEnd/>
            <a:tailEnd/>
          </a:ln>
        </p:spPr>
        <p:txBody>
          <a:bodyPr/>
          <a:lstStyle/>
          <a:p>
            <a:fld id="{D655894F-60F7-457C-ACC1-8BB413B940F2}" type="slidenum">
              <a:rPr lang="en-US" smtClean="0">
                <a:ea typeface="ＭＳ Ｐゴシック" pitchFamily="34" charset="-128"/>
              </a:rPr>
              <a:pPr/>
              <a:t>51</a:t>
            </a:fld>
            <a:endParaRPr 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Here are pictures of </a:t>
            </a:r>
            <a:r>
              <a:rPr lang="en-US" dirty="0" err="1" smtClean="0">
                <a:ea typeface="ＭＳ Ｐゴシック" pitchFamily="34" charset="-128"/>
              </a:rPr>
              <a:t>bioswales</a:t>
            </a:r>
            <a:endParaRPr lang="en-US" dirty="0" smtClean="0">
              <a:solidFill>
                <a:srgbClr val="FF0000"/>
              </a:solidFill>
              <a:ea typeface="ＭＳ Ｐゴシック" pitchFamily="34" charset="-128"/>
            </a:endParaRPr>
          </a:p>
          <a:p>
            <a:pPr eaLnBrk="1" hangingPunct="1">
              <a:spcBef>
                <a:spcPct val="0"/>
              </a:spcBef>
            </a:pPr>
            <a:r>
              <a:rPr lang="en-US" dirty="0" smtClean="0">
                <a:ea typeface="ＭＳ Ｐゴシック" pitchFamily="34" charset="-128"/>
              </a:rPr>
              <a:t>Philadelphia's proposed green </a:t>
            </a:r>
            <a:r>
              <a:rPr lang="en-US" dirty="0" err="1" smtClean="0">
                <a:ea typeface="ＭＳ Ｐゴシック" pitchFamily="34" charset="-128"/>
              </a:rPr>
              <a:t>stormwater</a:t>
            </a:r>
            <a:r>
              <a:rPr lang="en-US" dirty="0" smtClean="0">
                <a:ea typeface="ＭＳ Ｐゴシック" pitchFamily="34" charset="-128"/>
              </a:rPr>
              <a:t> infrastructure improvements seen on the previous slide could cost up to $2 billion. Seems like a lot of money, however, a traditional separated storm sewer system has been estimated to cost up to $8 billion.</a:t>
            </a:r>
          </a:p>
          <a:p>
            <a:pPr eaLnBrk="1" hangingPunct="1">
              <a:spcBef>
                <a:spcPct val="0"/>
              </a:spcBef>
            </a:pPr>
            <a:endParaRPr lang="en-US" dirty="0" smtClean="0">
              <a:solidFill>
                <a:srgbClr val="FF0000"/>
              </a:solidFill>
              <a:ea typeface="ＭＳ Ｐゴシック" pitchFamily="34" charset="-128"/>
            </a:endParaRPr>
          </a:p>
          <a:p>
            <a:pPr eaLnBrk="1" hangingPunct="1">
              <a:spcBef>
                <a:spcPct val="0"/>
              </a:spcBef>
            </a:pPr>
            <a:r>
              <a:rPr lang="en-US" dirty="0" smtClean="0">
                <a:ea typeface="ＭＳ Ｐゴシック" pitchFamily="34" charset="-128"/>
              </a:rPr>
              <a:t>Moving from flooding to high temperatures, let’s consider the prairie dog again [</a:t>
            </a:r>
            <a:r>
              <a:rPr lang="en-US" i="1" dirty="0" smtClean="0">
                <a:ea typeface="ＭＳ Ｐゴシック" pitchFamily="34" charset="-128"/>
              </a:rPr>
              <a:t>next slide</a:t>
            </a:r>
            <a:r>
              <a:rPr lang="en-US" dirty="0" smtClean="0">
                <a:ea typeface="ＭＳ Ｐゴシック" pitchFamily="34" charset="-128"/>
              </a:rPr>
              <a:t>]</a:t>
            </a:r>
          </a:p>
          <a:p>
            <a:pPr eaLnBrk="1" hangingPunct="1">
              <a:spcBef>
                <a:spcPct val="0"/>
              </a:spcBef>
            </a:pPr>
            <a:endParaRPr lang="en-US" dirty="0" smtClean="0">
              <a:solidFill>
                <a:srgbClr val="FF0000"/>
              </a:solidFill>
              <a:ea typeface="ＭＳ Ｐゴシック" pitchFamily="34" charset="-128"/>
            </a:endParaRPr>
          </a:p>
        </p:txBody>
      </p:sp>
      <p:sp>
        <p:nvSpPr>
          <p:cNvPr id="120836" name="Slide Number Placeholder 3"/>
          <p:cNvSpPr>
            <a:spLocks noGrp="1"/>
          </p:cNvSpPr>
          <p:nvPr>
            <p:ph type="sldNum" sz="quarter" idx="5"/>
          </p:nvPr>
        </p:nvSpPr>
        <p:spPr bwMode="auto">
          <a:noFill/>
          <a:ln>
            <a:miter lim="800000"/>
            <a:headEnd/>
            <a:tailEnd/>
          </a:ln>
        </p:spPr>
        <p:txBody>
          <a:bodyPr/>
          <a:lstStyle/>
          <a:p>
            <a:fld id="{74C6DD91-05F9-4E3C-8CF0-338565CC9448}" type="slidenum">
              <a:rPr lang="en-US" smtClean="0">
                <a:ea typeface="ＭＳ Ｐゴシック" pitchFamily="34" charset="-128"/>
              </a:rPr>
              <a:pPr/>
              <a:t>52</a:t>
            </a:fld>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prairie dog</a:t>
            </a:r>
            <a:r>
              <a:rPr lang="ja-JP" altLang="en-US" smtClean="0">
                <a:ea typeface="ＭＳ Ｐゴシック" pitchFamily="34" charset="-128"/>
              </a:rPr>
              <a:t>’</a:t>
            </a:r>
            <a:r>
              <a:rPr lang="en-US" altLang="ja-JP" smtClean="0">
                <a:ea typeface="ＭＳ Ｐゴシック" pitchFamily="34" charset="-128"/>
              </a:rPr>
              <a:t>s home is an underground burrow. The earth</a:t>
            </a:r>
            <a:r>
              <a:rPr lang="ja-JP" altLang="en-US" smtClean="0">
                <a:ea typeface="ＭＳ Ｐゴシック" pitchFamily="34" charset="-128"/>
              </a:rPr>
              <a:t>’</a:t>
            </a:r>
            <a:r>
              <a:rPr lang="en-US" altLang="ja-JP" smtClean="0">
                <a:ea typeface="ＭＳ Ｐゴシック" pitchFamily="34" charset="-128"/>
              </a:rPr>
              <a:t>s temperature keeps the burrow cooler in the summer and warmer in the winter, compared to the ambient temperature. It is also self ventilating</a:t>
            </a:r>
            <a:endParaRPr lang="en-US" smtClean="0">
              <a:ea typeface="ＭＳ Ｐゴシック" pitchFamily="34" charset="-128"/>
            </a:endParaRPr>
          </a:p>
        </p:txBody>
      </p:sp>
      <p:sp>
        <p:nvSpPr>
          <p:cNvPr id="121860" name="Slide Number Placeholder 3"/>
          <p:cNvSpPr>
            <a:spLocks noGrp="1"/>
          </p:cNvSpPr>
          <p:nvPr>
            <p:ph type="sldNum" sz="quarter" idx="5"/>
          </p:nvPr>
        </p:nvSpPr>
        <p:spPr bwMode="auto">
          <a:noFill/>
          <a:ln>
            <a:miter lim="800000"/>
            <a:headEnd/>
            <a:tailEnd/>
          </a:ln>
        </p:spPr>
        <p:txBody>
          <a:bodyPr/>
          <a:lstStyle/>
          <a:p>
            <a:fld id="{9B844F9A-381D-4FEB-A1DA-CC627F12E26D}" type="slidenum">
              <a:rPr lang="en-US" smtClean="0">
                <a:ea typeface="ＭＳ Ｐゴシック" pitchFamily="34" charset="-128"/>
              </a:rPr>
              <a:pPr/>
              <a:t>53</a:t>
            </a:fld>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With two openings, one located higher than the other, there is a natural air flow through the borrow, making summer time temperatures even more comfortable for the inhabitants. So which Life</a:t>
            </a:r>
            <a:r>
              <a:rPr lang="ja-JP" altLang="en-US" smtClean="0">
                <a:ea typeface="ＭＳ Ｐゴシック" pitchFamily="34" charset="-128"/>
              </a:rPr>
              <a:t>’</a:t>
            </a:r>
            <a:r>
              <a:rPr lang="en-US" altLang="ja-JP" smtClean="0">
                <a:ea typeface="ＭＳ Ｐゴシック" pitchFamily="34" charset="-128"/>
              </a:rPr>
              <a:t>s Principles are at work here?</a:t>
            </a:r>
            <a:endParaRPr lang="en-US" smtClean="0">
              <a:ea typeface="ＭＳ Ｐゴシック" pitchFamily="34" charset="-128"/>
            </a:endParaRPr>
          </a:p>
        </p:txBody>
      </p:sp>
      <p:sp>
        <p:nvSpPr>
          <p:cNvPr id="122884" name="Slide Number Placeholder 3"/>
          <p:cNvSpPr>
            <a:spLocks noGrp="1"/>
          </p:cNvSpPr>
          <p:nvPr>
            <p:ph type="sldNum" sz="quarter" idx="5"/>
          </p:nvPr>
        </p:nvSpPr>
        <p:spPr bwMode="auto">
          <a:noFill/>
          <a:ln>
            <a:miter lim="800000"/>
            <a:headEnd/>
            <a:tailEnd/>
          </a:ln>
        </p:spPr>
        <p:txBody>
          <a:bodyPr/>
          <a:lstStyle/>
          <a:p>
            <a:fld id="{3346E063-077C-4073-9849-200957992D8B}" type="slidenum">
              <a:rPr lang="en-US" smtClean="0">
                <a:ea typeface="ＭＳ Ｐゴシック" pitchFamily="34" charset="-128"/>
              </a:rPr>
              <a:pPr/>
              <a:t>54</a:t>
            </a:fld>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Read the life</a:t>
            </a:r>
            <a:r>
              <a:rPr lang="ja-JP" altLang="en-US" i="1" smtClean="0">
                <a:ea typeface="ＭＳ Ｐゴシック" pitchFamily="34" charset="-128"/>
              </a:rPr>
              <a:t>’</a:t>
            </a:r>
            <a:r>
              <a:rPr lang="en-US" altLang="ja-JP" i="1" dirty="0" smtClean="0">
                <a:ea typeface="ＭＳ Ｐゴシック" pitchFamily="34" charset="-128"/>
              </a:rPr>
              <a:t>s Principles</a:t>
            </a:r>
          </a:p>
          <a:p>
            <a:pPr eaLnBrk="1" hangingPunct="1">
              <a:spcBef>
                <a:spcPct val="0"/>
              </a:spcBef>
            </a:pPr>
            <a:r>
              <a:rPr lang="en-US" i="1" dirty="0" smtClean="0">
                <a:ea typeface="ＭＳ Ｐゴシック" pitchFamily="34" charset="-128"/>
              </a:rPr>
              <a:t>Read the Human applications could include</a:t>
            </a:r>
            <a:r>
              <a:rPr lang="en-US" i="1" baseline="0" dirty="0" smtClean="0">
                <a:ea typeface="ＭＳ Ｐゴシック" pitchFamily="34" charset="-128"/>
              </a:rPr>
              <a:t> passive ventilation building designs [next slide]</a:t>
            </a:r>
            <a:endParaRPr lang="en-US" i="1" dirty="0" smtClean="0">
              <a:ea typeface="ＭＳ Ｐゴシック" pitchFamily="34" charset="-128"/>
            </a:endParaRPr>
          </a:p>
        </p:txBody>
      </p:sp>
      <p:sp>
        <p:nvSpPr>
          <p:cNvPr id="123908" name="Slide Number Placeholder 3"/>
          <p:cNvSpPr>
            <a:spLocks noGrp="1"/>
          </p:cNvSpPr>
          <p:nvPr>
            <p:ph type="sldNum" sz="quarter" idx="5"/>
          </p:nvPr>
        </p:nvSpPr>
        <p:spPr bwMode="auto">
          <a:noFill/>
          <a:ln>
            <a:miter lim="800000"/>
            <a:headEnd/>
            <a:tailEnd/>
          </a:ln>
        </p:spPr>
        <p:txBody>
          <a:bodyPr/>
          <a:lstStyle/>
          <a:p>
            <a:fld id="{EE8523AB-8037-4A86-BABE-B2F9484DB059}" type="slidenum">
              <a:rPr lang="en-US" smtClean="0">
                <a:ea typeface="ＭＳ Ｐゴシック" pitchFamily="34" charset="-128"/>
              </a:rPr>
              <a:pPr/>
              <a:t>55</a:t>
            </a:fld>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Here is a building design that takes advantage of passive ventilation.</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As we’ve seen today, in these few examples of how species and systems deal with drought, flooding, and high temperatures, there are great strategies out in nature to be discovered, and the time is ripe for us to find solutions to an increasing number of related problems. </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And</a:t>
            </a:r>
            <a:r>
              <a:rPr lang="en-US" baseline="0" dirty="0" smtClean="0">
                <a:ea typeface="ＭＳ Ｐゴシック" pitchFamily="34" charset="-128"/>
              </a:rPr>
              <a:t> [next slide]</a:t>
            </a:r>
            <a:endParaRPr lang="en-US" dirty="0" smtClean="0">
              <a:ea typeface="ＭＳ Ｐゴシック" pitchFamily="34" charset="-128"/>
            </a:endParaRPr>
          </a:p>
        </p:txBody>
      </p:sp>
      <p:sp>
        <p:nvSpPr>
          <p:cNvPr id="124932" name="Slide Number Placeholder 3"/>
          <p:cNvSpPr>
            <a:spLocks noGrp="1"/>
          </p:cNvSpPr>
          <p:nvPr>
            <p:ph type="sldNum" sz="quarter" idx="5"/>
          </p:nvPr>
        </p:nvSpPr>
        <p:spPr bwMode="auto">
          <a:noFill/>
          <a:ln>
            <a:miter lim="800000"/>
            <a:headEnd/>
            <a:tailEnd/>
          </a:ln>
        </p:spPr>
        <p:txBody>
          <a:bodyPr/>
          <a:lstStyle/>
          <a:p>
            <a:fld id="{4B551B0D-C9E3-421F-A331-5DE38FAD74D2}" type="slidenum">
              <a:rPr lang="en-US" smtClean="0">
                <a:ea typeface="ＭＳ Ｐゴシック" pitchFamily="34" charset="-128"/>
              </a:rPr>
              <a:pPr/>
              <a:t>56</a:t>
            </a:fld>
            <a:endParaRPr lang="en-US"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Geothermal designs</a:t>
            </a:r>
            <a:endParaRPr lang="en-US" dirty="0"/>
          </a:p>
        </p:txBody>
      </p:sp>
      <p:sp>
        <p:nvSpPr>
          <p:cNvPr id="4" name="Slide Number Placeholder 3"/>
          <p:cNvSpPr>
            <a:spLocks noGrp="1"/>
          </p:cNvSpPr>
          <p:nvPr>
            <p:ph type="sldNum" sz="quarter" idx="10"/>
          </p:nvPr>
        </p:nvSpPr>
        <p:spPr/>
        <p:txBody>
          <a:bodyPr/>
          <a:lstStyle/>
          <a:p>
            <a:pPr>
              <a:defRPr/>
            </a:pPr>
            <a:fld id="{FC1C3E30-91D6-4F3A-A2A5-F5619EBD1C34}"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mn-cs"/>
              </a:rPr>
              <a:t>For example, the motor is widely thought to be a uniquely human invention, however, thousands of years before humans even appeared on Earth, bacteria developed a flagellum motor, which has the characteristics of an electric motor, to propel itself through water.  Follow this link to a fascinating short video,</a:t>
            </a:r>
            <a:r>
              <a:rPr lang="en-US" sz="1200" kern="1200" baseline="0" dirty="0" smtClean="0">
                <a:solidFill>
                  <a:schemeClr val="tx1"/>
                </a:solidFill>
                <a:latin typeface="+mn-lt"/>
                <a:ea typeface="ＭＳ Ｐゴシック" charset="0"/>
                <a:cs typeface="+mn-cs"/>
              </a:rPr>
              <a:t> describing the bacterium’s capacity.</a:t>
            </a:r>
            <a:endParaRPr lang="en-US" sz="1200" kern="1200" dirty="0" smtClean="0">
              <a:solidFill>
                <a:schemeClr val="tx1"/>
              </a:solidFill>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FC1C3E30-91D6-4F3A-A2A5-F5619EBD1C34}"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ultimate message is that the very prairie, mountains and streams along the Front Range (or surrounding Boulder) are home to very potent mentors, elders who contain a store house of information gleaned over 3.8 billion years of evolutionary research and development of life on earth. Most</a:t>
            </a:r>
            <a:r>
              <a:rPr lang="en-US" b="1" smtClean="0">
                <a:ea typeface="ＭＳ Ｐゴシック" pitchFamily="34" charset="-128"/>
              </a:rPr>
              <a:t> </a:t>
            </a:r>
            <a:r>
              <a:rPr lang="en-US" smtClean="0">
                <a:ea typeface="ＭＳ Ｐゴシック" pitchFamily="34" charset="-128"/>
              </a:rPr>
              <a:t>species have failed into extinction. In that light, the value of learning from the surviving species and natural systems is magnified many fold. By investing in the Biomimicry process, and using Life</a:t>
            </a:r>
            <a:r>
              <a:rPr lang="ja-JP" altLang="en-US" smtClean="0">
                <a:ea typeface="ＭＳ Ｐゴシック" pitchFamily="34" charset="-128"/>
              </a:rPr>
              <a:t>’</a:t>
            </a:r>
            <a:r>
              <a:rPr lang="en-US" altLang="ja-JP" smtClean="0">
                <a:ea typeface="ＭＳ Ｐゴシック" pitchFamily="34" charset="-128"/>
              </a:rPr>
              <a:t>s Principles and strategies as our guiding directives, we will be better informed and prepared not only survive, but to thrive within our changing environment. Becoming good neighbors to all of the Earth</a:t>
            </a:r>
            <a:r>
              <a:rPr lang="ja-JP" altLang="en-US" smtClean="0">
                <a:ea typeface="ＭＳ Ｐゴシック" pitchFamily="34" charset="-128"/>
              </a:rPr>
              <a:t>’</a:t>
            </a:r>
            <a:r>
              <a:rPr lang="en-US" altLang="ja-JP" smtClean="0">
                <a:ea typeface="ＭＳ Ｐゴシック" pitchFamily="34" charset="-128"/>
              </a:rPr>
              <a:t>s species.</a:t>
            </a:r>
          </a:p>
          <a:p>
            <a:pPr eaLnBrk="1" hangingPunct="1">
              <a:spcBef>
                <a:spcPct val="0"/>
              </a:spcBef>
            </a:pPr>
            <a:endParaRPr lang="en-US" b="1"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r>
              <a:rPr lang="en-US" i="1" smtClean="0">
                <a:ea typeface="ＭＳ Ｐゴシック" pitchFamily="34" charset="-128"/>
              </a:rPr>
              <a:t>[Inventions nature’s vs people’s how all of our basic inventions are reflected in strategies nature came up with long ago??? Incorporate this…]</a:t>
            </a:r>
          </a:p>
          <a:p>
            <a:pPr eaLnBrk="1" hangingPunct="1">
              <a:spcBef>
                <a:spcPct val="0"/>
              </a:spcBef>
            </a:pPr>
            <a:endParaRPr lang="en-US" smtClean="0">
              <a:ea typeface="ＭＳ Ｐゴシック" pitchFamily="34"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fld id="{06946A3D-1FF0-4070-B60E-6981773E1254}" type="slidenum">
              <a:rPr lang="en-US" smtClean="0">
                <a:ea typeface="ＭＳ Ｐゴシック" pitchFamily="34" charset="-128"/>
              </a:rPr>
              <a:pPr/>
              <a:t>59</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earth is home to anywhere from 8 – 30 million species, some estimate as many as 100 million  species.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Their ability to survive and adapt has stood the test of time. These are our mentors, most of them arrived here long before we did.</a:t>
            </a:r>
          </a:p>
          <a:p>
            <a:pPr eaLnBrk="1" hangingPunct="1">
              <a:spcBef>
                <a:spcPct val="0"/>
              </a:spcBef>
            </a:pPr>
            <a:r>
              <a:rPr lang="en-US" dirty="0" smtClean="0">
                <a:ea typeface="ＭＳ Ｐゴシック" pitchFamily="34" charset="-128"/>
              </a:rPr>
              <a:t>It is helpful to remember the progression of living systems as they evolved on this planet, but a 3.8 billion year time frame is difficult to grasp. So we will compress this down to a single calendar year, to demonstrate the relative arrival times of different kinds of life here on the earth.</a:t>
            </a:r>
          </a:p>
        </p:txBody>
      </p:sp>
      <p:sp>
        <p:nvSpPr>
          <p:cNvPr id="74756" name="Slide Number Placeholder 3"/>
          <p:cNvSpPr>
            <a:spLocks noGrp="1"/>
          </p:cNvSpPr>
          <p:nvPr>
            <p:ph type="sldNum" sz="quarter" idx="5"/>
          </p:nvPr>
        </p:nvSpPr>
        <p:spPr bwMode="auto">
          <a:noFill/>
          <a:ln>
            <a:miter lim="800000"/>
            <a:headEnd/>
            <a:tailEnd/>
          </a:ln>
        </p:spPr>
        <p:txBody>
          <a:bodyPr/>
          <a:lstStyle/>
          <a:p>
            <a:fld id="{4BACF677-C6D1-4D22-B9A8-AC785CA699FA}"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This would open the conversation into the specific issues relevant to that audience</a:t>
            </a:r>
          </a:p>
        </p:txBody>
      </p:sp>
      <p:sp>
        <p:nvSpPr>
          <p:cNvPr id="126980" name="Slide Number Placeholder 3"/>
          <p:cNvSpPr>
            <a:spLocks noGrp="1"/>
          </p:cNvSpPr>
          <p:nvPr>
            <p:ph type="sldNum" sz="quarter" idx="5"/>
          </p:nvPr>
        </p:nvSpPr>
        <p:spPr bwMode="auto">
          <a:noFill/>
          <a:ln>
            <a:miter lim="800000"/>
            <a:headEnd/>
            <a:tailEnd/>
          </a:ln>
        </p:spPr>
        <p:txBody>
          <a:bodyPr/>
          <a:lstStyle/>
          <a:p>
            <a:fld id="{84A53F35-59FF-411E-B6D0-C8E440BEDABF}" type="slidenum">
              <a:rPr lang="en-US" smtClean="0">
                <a:ea typeface="ＭＳ Ｐゴシック" pitchFamily="34" charset="-128"/>
              </a:rPr>
              <a:pPr/>
              <a:t>60</a:t>
            </a:fld>
            <a:endParaRPr lang="en-US"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Put this as the last slide. Contact information for anyone wanting to talk with the Biomimicry Institute, now called Biomimicry 3.8, for help.</a:t>
            </a:r>
          </a:p>
        </p:txBody>
      </p:sp>
      <p:sp>
        <p:nvSpPr>
          <p:cNvPr id="128004" name="Slide Number Placeholder 3"/>
          <p:cNvSpPr>
            <a:spLocks noGrp="1"/>
          </p:cNvSpPr>
          <p:nvPr>
            <p:ph type="sldNum" sz="quarter" idx="5"/>
          </p:nvPr>
        </p:nvSpPr>
        <p:spPr bwMode="auto">
          <a:noFill/>
          <a:ln>
            <a:miter lim="800000"/>
            <a:headEnd/>
            <a:tailEnd/>
          </a:ln>
        </p:spPr>
        <p:txBody>
          <a:bodyPr/>
          <a:lstStyle/>
          <a:p>
            <a:fld id="{F1BB769A-C812-4C36-A24B-2DBA67E5474A}" type="slidenum">
              <a:rPr lang="en-US" smtClean="0">
                <a:ea typeface="ＭＳ Ｐゴシック" pitchFamily="34" charset="-128"/>
              </a:rPr>
              <a:pPr/>
              <a:t>61</a:t>
            </a:fld>
            <a:endParaRPr lang="en-US"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Another animal that manages extreme temperatures is the Jack rabbit. Warm blood from the body circulates through large ears. The extensive surface area of the ear quickly dissipates heat to the environment, helping to keep the rabbit</a:t>
            </a:r>
            <a:r>
              <a:rPr lang="ja-JP" altLang="en-US" smtClean="0">
                <a:ea typeface="ＭＳ Ｐゴシック" pitchFamily="34" charset="-128"/>
              </a:rPr>
              <a:t>’</a:t>
            </a:r>
            <a:r>
              <a:rPr lang="en-US" altLang="ja-JP" smtClean="0">
                <a:ea typeface="ＭＳ Ｐゴシック" pitchFamily="34" charset="-128"/>
              </a:rPr>
              <a:t>s body temperature lower.</a:t>
            </a:r>
            <a:endParaRPr lang="en-US" smtClean="0">
              <a:ea typeface="ＭＳ Ｐゴシック" pitchFamily="34" charset="-128"/>
            </a:endParaRPr>
          </a:p>
        </p:txBody>
      </p:sp>
      <p:sp>
        <p:nvSpPr>
          <p:cNvPr id="129028" name="Slide Number Placeholder 3"/>
          <p:cNvSpPr>
            <a:spLocks noGrp="1"/>
          </p:cNvSpPr>
          <p:nvPr>
            <p:ph type="sldNum" sz="quarter" idx="5"/>
          </p:nvPr>
        </p:nvSpPr>
        <p:spPr bwMode="auto">
          <a:noFill/>
          <a:ln>
            <a:miter lim="800000"/>
            <a:headEnd/>
            <a:tailEnd/>
          </a:ln>
        </p:spPr>
        <p:txBody>
          <a:bodyPr/>
          <a:lstStyle/>
          <a:p>
            <a:fld id="{2B251292-1351-4EF1-817F-FDE850923A7C}" type="slidenum">
              <a:rPr lang="en-US" smtClean="0">
                <a:ea typeface="ＭＳ Ｐゴシック" pitchFamily="34" charset="-128"/>
              </a:rPr>
              <a:pPr/>
              <a:t>62</a:t>
            </a:fld>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You can see the variety of Life</a:t>
            </a:r>
            <a:r>
              <a:rPr lang="ja-JP" altLang="en-US" smtClean="0">
                <a:ea typeface="ＭＳ Ｐゴシック" pitchFamily="34" charset="-128"/>
              </a:rPr>
              <a:t>’</a:t>
            </a:r>
            <a:r>
              <a:rPr lang="en-US" altLang="ja-JP" smtClean="0">
                <a:ea typeface="ＭＳ Ｐゴシック" pitchFamily="34" charset="-128"/>
              </a:rPr>
              <a:t>s Principles at play here as well as some of the potential applications for human systems.</a:t>
            </a:r>
            <a:endParaRPr lang="en-US" smtClean="0">
              <a:ea typeface="ＭＳ Ｐゴシック" pitchFamily="34" charset="-128"/>
            </a:endParaRPr>
          </a:p>
        </p:txBody>
      </p:sp>
      <p:sp>
        <p:nvSpPr>
          <p:cNvPr id="130052" name="Slide Number Placeholder 3"/>
          <p:cNvSpPr>
            <a:spLocks noGrp="1"/>
          </p:cNvSpPr>
          <p:nvPr>
            <p:ph type="sldNum" sz="quarter" idx="5"/>
          </p:nvPr>
        </p:nvSpPr>
        <p:spPr bwMode="auto">
          <a:noFill/>
          <a:ln>
            <a:miter lim="800000"/>
            <a:headEnd/>
            <a:tailEnd/>
          </a:ln>
        </p:spPr>
        <p:txBody>
          <a:bodyPr/>
          <a:lstStyle/>
          <a:p>
            <a:fld id="{1A36A055-15DA-4596-B4EC-74F112637B4E}" type="slidenum">
              <a:rPr lang="en-US" smtClean="0">
                <a:ea typeface="ＭＳ Ｐゴシック" pitchFamily="34" charset="-128"/>
              </a:rPr>
              <a:pPr/>
              <a:t>63</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If we make Jan 1</a:t>
            </a:r>
            <a:r>
              <a:rPr lang="en-US" baseline="30000" smtClean="0">
                <a:ea typeface="ＭＳ Ｐゴシック" pitchFamily="34" charset="-128"/>
              </a:rPr>
              <a:t>st</a:t>
            </a:r>
            <a:r>
              <a:rPr lang="en-US" smtClean="0">
                <a:ea typeface="ＭＳ Ｐゴシック" pitchFamily="34" charset="-128"/>
              </a:rPr>
              <a:t> represent the very beginning stirrings of life on Earth, we would encounter a somewhat mysterious primordial soup which continues simmering for almost 2 months, until </a:t>
            </a:r>
          </a:p>
          <a:p>
            <a:pPr eaLnBrk="1" hangingPunct="1">
              <a:spcBef>
                <a:spcPct val="0"/>
              </a:spcBef>
            </a:pPr>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F2A03BD1-6F86-4A27-8EF0-3177216BF918}"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By Feb 25</a:t>
            </a:r>
            <a:r>
              <a:rPr lang="en-US" baseline="30000" smtClean="0">
                <a:ea typeface="ＭＳ Ｐゴシック" pitchFamily="34" charset="-128"/>
              </a:rPr>
              <a:t>th</a:t>
            </a:r>
            <a:r>
              <a:rPr lang="en-US" smtClean="0">
                <a:ea typeface="ＭＳ Ｐゴシック" pitchFamily="34" charset="-128"/>
              </a:rPr>
              <a:t> what we would actually call life is born. Seen in some of the earliest bacteria, like these stromatolites, which actually can still be found along the Australia coast, and</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1D09297E-AC7B-4CBA-9D42-443317E82E7F}"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and we have fossil stromatolites behind NCAR, just off the Mallory Cave trail. Hinting at how the very land under our feet changes radically over time, challenging the beings to thrive or perish.</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Pic stromatolite from Heil Ranch</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t>
            </a:r>
          </a:p>
          <a:p>
            <a:pPr eaLnBrk="1" hangingPunct="1">
              <a:spcBef>
                <a:spcPct val="0"/>
              </a:spcBef>
            </a:pPr>
            <a:r>
              <a:rPr lang="en-US" smtClean="0">
                <a:ea typeface="ＭＳ Ｐゴシック" pitchFamily="34" charset="-128"/>
              </a:rPr>
              <a:t>Fossil from NCAR</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There are good photos on the website to Sharks Bay, Australia.  Google it and check out the images.  It is a park.  You can use the DMNS Lykins Formation.  I got permission for my powerpoint program.  You can always try for permission for an educational program. I have never been turned down.  I have some pictures of stromatolites from Heil.  </a:t>
            </a:r>
          </a:p>
          <a:p>
            <a:pPr eaLnBrk="1" hangingPunct="1">
              <a:spcBef>
                <a:spcPct val="0"/>
              </a:spcBef>
            </a:pPr>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9540EEEA-F2F3-4584-B85A-54AD5CBE833E}"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2F8D94-2459-4E69-9343-D6E8A3107EC4}" type="datetimeFigureOut">
              <a:rPr lang="en-US"/>
              <a:pPr>
                <a:defRPr/>
              </a:pPr>
              <a:t>2/25/2013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01585-3BCC-4301-B747-D2A372649F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74FF50-C341-4380-8B0F-5FE58465DE73}" type="datetimeFigureOut">
              <a:rPr lang="en-US"/>
              <a:pPr>
                <a:defRPr/>
              </a:pPr>
              <a:t>2/25/2013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3C5EFF-D587-48A6-B7ED-BF45422CFD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4889B3-5D67-4ABD-A2A9-1DDB0F8F6696}" type="datetimeFigureOut">
              <a:rPr lang="en-US"/>
              <a:pPr>
                <a:defRPr/>
              </a:pPr>
              <a:t>2/25/2013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67DA38-7546-4BB6-BDF5-4CF86E350B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2BD1BA-F209-4223-B29A-ECD661F932C5}" type="datetimeFigureOut">
              <a:rPr lang="en-US"/>
              <a:pPr>
                <a:defRPr/>
              </a:pPr>
              <a:t>2/25/2013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47E265-DA4C-453E-87C3-5151F6BFE0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AAA7E5-E110-4636-92AE-D576D6910AC4}" type="datetimeFigureOut">
              <a:rPr lang="en-US"/>
              <a:pPr>
                <a:defRPr/>
              </a:pPr>
              <a:t>2/25/2013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87659-803D-4375-8B29-B0593735E1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7ED675-940D-4504-8906-DD30E96AD24D}" type="datetimeFigureOut">
              <a:rPr lang="en-US"/>
              <a:pPr>
                <a:defRPr/>
              </a:pPr>
              <a:t>2/25/2013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48C889-1209-449E-98C0-9117DDAB88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FCE3B6-FEDD-438F-AAE7-B6A1599D4DFD}" type="datetimeFigureOut">
              <a:rPr lang="en-US"/>
              <a:pPr>
                <a:defRPr/>
              </a:pPr>
              <a:t>2/25/2013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6CB62F-354D-4C9A-9271-4D249F3086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BCDFF0-0C3D-4C4E-BE4C-DD337F9E9EFE}" type="datetimeFigureOut">
              <a:rPr lang="en-US"/>
              <a:pPr>
                <a:defRPr/>
              </a:pPr>
              <a:t>2/25/2013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02910C-3B00-44C8-B0BF-912C72C317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4A92AC-42DF-4195-83FD-DDF1B8A01381}" type="datetimeFigureOut">
              <a:rPr lang="en-US"/>
              <a:pPr>
                <a:defRPr/>
              </a:pPr>
              <a:t>2/25/2013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D5CF9F-6207-42EC-B7E9-99CB3CE116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D215F1-B5E8-4A57-A95C-A9C98C47D643}" type="datetimeFigureOut">
              <a:rPr lang="en-US"/>
              <a:pPr>
                <a:defRPr/>
              </a:pPr>
              <a:t>2/25/2013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4C748B-08F5-46FE-98A3-A5344A257B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5C423D-C511-45D0-8D33-50F09A923316}" type="datetimeFigureOut">
              <a:rPr lang="en-US"/>
              <a:pPr>
                <a:defRPr/>
              </a:pPr>
              <a:t>2/25/2013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E9AD8A-8F09-4105-B876-6EC30EAAC5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a:defRPr/>
            </a:pPr>
            <a:fld id="{41D4B9C3-AEEF-45DD-85E1-B72771A433CE}" type="datetimeFigureOut">
              <a:rPr lang="en-US"/>
              <a:pPr>
                <a:defRPr/>
              </a:pPr>
              <a:t>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a:defRPr/>
            </a:pPr>
            <a:fld id="{6D96755A-D2D2-4896-9140-E409E78FF4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FnSxRYx82Gk"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Nicole.miller@biomimicry.ne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OSMP\Shared\Education\SLIDES\Optimized for PowerPoint\10\10-013.jpg"/>
          <p:cNvPicPr>
            <a:picLocks noChangeAspect="1" noChangeArrowheads="1"/>
          </p:cNvPicPr>
          <p:nvPr/>
        </p:nvPicPr>
        <p:blipFill>
          <a:blip r:embed="rId3" cstate="print"/>
          <a:srcRect/>
          <a:stretch>
            <a:fillRect/>
          </a:stretch>
        </p:blipFill>
        <p:spPr bwMode="auto">
          <a:xfrm>
            <a:off x="0" y="2514600"/>
            <a:ext cx="9144000" cy="3886200"/>
          </a:xfrm>
          <a:prstGeom prst="rect">
            <a:avLst/>
          </a:prstGeom>
          <a:noFill/>
          <a:ln w="9525">
            <a:noFill/>
            <a:miter lim="800000"/>
            <a:headEnd/>
            <a:tailEnd/>
          </a:ln>
        </p:spPr>
      </p:pic>
      <p:sp>
        <p:nvSpPr>
          <p:cNvPr id="2051" name="Title 1"/>
          <p:cNvSpPr>
            <a:spLocks noGrp="1"/>
          </p:cNvSpPr>
          <p:nvPr>
            <p:ph type="ctrTitle"/>
          </p:nvPr>
        </p:nvSpPr>
        <p:spPr>
          <a:xfrm>
            <a:off x="685800" y="0"/>
            <a:ext cx="7772400" cy="2762250"/>
          </a:xfrm>
        </p:spPr>
        <p:txBody>
          <a:bodyPr/>
          <a:lstStyle/>
          <a:p>
            <a:pPr eaLnBrk="1" hangingPunct="1"/>
            <a:r>
              <a:rPr lang="en-US" sz="4800" smtClean="0">
                <a:latin typeface="Maiandra GD" pitchFamily="34" charset="0"/>
                <a:ea typeface="ＭＳ Ｐゴシック" pitchFamily="34" charset="-128"/>
              </a:rPr>
              <a:t>- Biomimicry – </a:t>
            </a:r>
            <a:br>
              <a:rPr lang="en-US" sz="4800" smtClean="0">
                <a:latin typeface="Maiandra GD" pitchFamily="34" charset="0"/>
                <a:ea typeface="ＭＳ Ｐゴシック" pitchFamily="34" charset="-128"/>
              </a:rPr>
            </a:br>
            <a:r>
              <a:rPr lang="en-US" sz="4800" smtClean="0">
                <a:latin typeface="Maiandra GD" pitchFamily="34" charset="0"/>
                <a:ea typeface="ＭＳ Ｐゴシック" pitchFamily="34" charset="-128"/>
              </a:rPr>
              <a:t>A Problem Solving Tool </a:t>
            </a:r>
          </a:p>
        </p:txBody>
      </p:sp>
      <p:sp>
        <p:nvSpPr>
          <p:cNvPr id="3" name="Subtitle 2"/>
          <p:cNvSpPr>
            <a:spLocks noGrp="1"/>
          </p:cNvSpPr>
          <p:nvPr>
            <p:ph type="subTitle" idx="1"/>
          </p:nvPr>
        </p:nvSpPr>
        <p:spPr>
          <a:xfrm>
            <a:off x="6096000" y="4648200"/>
            <a:ext cx="2743200" cy="1905000"/>
          </a:xfrm>
        </p:spPr>
        <p:txBody>
          <a:bodyPr/>
          <a:lstStyle/>
          <a:p>
            <a:pPr algn="l" eaLnBrk="1" hangingPunct="1">
              <a:defRPr/>
            </a:pPr>
            <a:r>
              <a:rPr lang="en-US" dirty="0" smtClean="0">
                <a:solidFill>
                  <a:schemeClr val="bg1"/>
                </a:solidFill>
                <a:ea typeface="+mn-ea"/>
              </a:rPr>
              <a:t>By:</a:t>
            </a:r>
          </a:p>
          <a:p>
            <a:pPr algn="l" eaLnBrk="1" hangingPunct="1">
              <a:defRPr/>
            </a:pPr>
            <a:r>
              <a:rPr lang="en-US" dirty="0" smtClean="0">
                <a:solidFill>
                  <a:schemeClr val="bg1"/>
                </a:solidFill>
                <a:ea typeface="+mn-ea"/>
              </a:rPr>
              <a:t>For:</a:t>
            </a:r>
          </a:p>
          <a:p>
            <a:pPr algn="l" eaLnBrk="1" hangingPunct="1">
              <a:defRPr/>
            </a:pPr>
            <a:r>
              <a:rPr lang="en-US" dirty="0" smtClean="0">
                <a:solidFill>
                  <a:schemeClr val="bg1"/>
                </a:solidFill>
                <a:ea typeface="+mn-ea"/>
              </a:rPr>
              <a:t>Date:</a:t>
            </a:r>
            <a:endParaRPr lang="en-US" dirty="0">
              <a:solidFill>
                <a:schemeClr val="bg1"/>
              </a:solidFill>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sz="5400" dirty="0" smtClean="0">
                <a:latin typeface="Maiandra GD" pitchFamily="34" charset="0"/>
                <a:ea typeface="+mj-ea"/>
              </a:rPr>
              <a:t>March 28</a:t>
            </a:r>
            <a:r>
              <a:rPr lang="en-US" sz="5400" baseline="30000" dirty="0" smtClean="0">
                <a:latin typeface="Maiandra GD" pitchFamily="34" charset="0"/>
                <a:ea typeface="+mj-ea"/>
              </a:rPr>
              <a:t>th</a:t>
            </a:r>
            <a:r>
              <a:rPr lang="en-US" sz="5400" dirty="0" smtClean="0">
                <a:latin typeface="Maiandra GD" pitchFamily="34" charset="0"/>
                <a:ea typeface="+mj-ea"/>
              </a:rPr>
              <a:t/>
            </a:r>
            <a:br>
              <a:rPr lang="en-US" sz="5400" dirty="0" smtClean="0">
                <a:latin typeface="Maiandra GD" pitchFamily="34" charset="0"/>
                <a:ea typeface="+mj-ea"/>
              </a:rPr>
            </a:br>
            <a:r>
              <a:rPr lang="en-US" sz="3100" dirty="0" smtClean="0">
                <a:latin typeface="Maiandra GD" pitchFamily="34" charset="0"/>
                <a:ea typeface="+mj-ea"/>
              </a:rPr>
              <a:t>photosynthesis</a:t>
            </a:r>
            <a:endParaRPr lang="en-US" sz="3100" dirty="0">
              <a:latin typeface="Maiandra GD" pitchFamily="34" charset="0"/>
              <a:ea typeface="+mj-ea"/>
            </a:endParaRPr>
          </a:p>
        </p:txBody>
      </p:sp>
      <p:pic>
        <p:nvPicPr>
          <p:cNvPr id="11267" name="Content Placeholder 7" descr="http://sciweb.hfcc.edu/Kelly/images/botany/cells/plant_2.jpg"/>
          <p:cNvPicPr>
            <a:picLocks noGrp="1"/>
          </p:cNvPicPr>
          <p:nvPr>
            <p:ph idx="1"/>
          </p:nvPr>
        </p:nvPicPr>
        <p:blipFill>
          <a:blip r:embed="rId3" cstate="print"/>
          <a:srcRect/>
          <a:stretch>
            <a:fillRect/>
          </a:stretch>
        </p:blipFill>
        <p:spPr>
          <a:xfrm>
            <a:off x="762000" y="1600200"/>
            <a:ext cx="7848600"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sz="5400" dirty="0" smtClean="0">
                <a:latin typeface="Maiandra GD" pitchFamily="34" charset="0"/>
                <a:ea typeface="+mj-ea"/>
              </a:rPr>
              <a:t>September 17</a:t>
            </a:r>
            <a:r>
              <a:rPr lang="en-US" sz="5400" baseline="30000" dirty="0" smtClean="0">
                <a:latin typeface="Maiandra GD" pitchFamily="34" charset="0"/>
                <a:ea typeface="+mj-ea"/>
              </a:rPr>
              <a:t>th</a:t>
            </a:r>
            <a:r>
              <a:rPr lang="en-US" sz="5400" dirty="0" smtClean="0">
                <a:latin typeface="Maiandra GD" pitchFamily="34" charset="0"/>
                <a:ea typeface="+mj-ea"/>
              </a:rPr>
              <a:t/>
            </a:r>
            <a:br>
              <a:rPr lang="en-US" sz="5400" dirty="0" smtClean="0">
                <a:latin typeface="Maiandra GD" pitchFamily="34" charset="0"/>
                <a:ea typeface="+mj-ea"/>
              </a:rPr>
            </a:br>
            <a:r>
              <a:rPr lang="en-US" sz="3100" dirty="0" smtClean="0">
                <a:latin typeface="Maiandra GD" pitchFamily="34" charset="0"/>
                <a:ea typeface="+mj-ea"/>
              </a:rPr>
              <a:t>sexual reproduction</a:t>
            </a:r>
            <a:endParaRPr lang="en-US" sz="3100" dirty="0">
              <a:latin typeface="Maiandra GD" pitchFamily="34" charset="0"/>
              <a:ea typeface="+mj-ea"/>
            </a:endParaRPr>
          </a:p>
        </p:txBody>
      </p:sp>
      <p:pic>
        <p:nvPicPr>
          <p:cNvPr id="12291" name="Picture 2" descr="Sexual Reproduction Evolution Of 3842"/>
          <p:cNvPicPr>
            <a:picLocks noChangeAspect="1" noChangeArrowheads="1"/>
          </p:cNvPicPr>
          <p:nvPr/>
        </p:nvPicPr>
        <p:blipFill>
          <a:blip r:embed="rId3" cstate="print"/>
          <a:srcRect/>
          <a:stretch>
            <a:fillRect/>
          </a:stretch>
        </p:blipFill>
        <p:spPr bwMode="auto">
          <a:xfrm>
            <a:off x="2438400" y="1295400"/>
            <a:ext cx="40005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smtClean="0">
                <a:latin typeface="Maiandra GD" pitchFamily="34" charset="0"/>
                <a:ea typeface="+mj-ea"/>
              </a:rPr>
              <a:t>November 15</a:t>
            </a:r>
            <a:r>
              <a:rPr lang="en-US" baseline="30000" dirty="0" smtClean="0">
                <a:latin typeface="Maiandra GD" pitchFamily="34" charset="0"/>
                <a:ea typeface="+mj-ea"/>
              </a:rPr>
              <a:t>th</a:t>
            </a:r>
            <a:r>
              <a:rPr lang="en-US" dirty="0" smtClean="0">
                <a:latin typeface="Maiandra GD" pitchFamily="34" charset="0"/>
                <a:ea typeface="+mj-ea"/>
              </a:rPr>
              <a:t/>
            </a:r>
            <a:br>
              <a:rPr lang="en-US" dirty="0" smtClean="0">
                <a:latin typeface="Maiandra GD" pitchFamily="34" charset="0"/>
                <a:ea typeface="+mj-ea"/>
              </a:rPr>
            </a:br>
            <a:r>
              <a:rPr lang="en-US" sz="3100" dirty="0" smtClean="0">
                <a:latin typeface="Maiandra GD" pitchFamily="34" charset="0"/>
                <a:ea typeface="+mj-ea"/>
              </a:rPr>
              <a:t>colonization of the land</a:t>
            </a:r>
            <a:endParaRPr lang="en-US" sz="3100" dirty="0">
              <a:latin typeface="Maiandra GD" pitchFamily="34" charset="0"/>
              <a:ea typeface="+mj-ea"/>
            </a:endParaRPr>
          </a:p>
        </p:txBody>
      </p:sp>
      <p:pic>
        <p:nvPicPr>
          <p:cNvPr id="13315" name="Picture 7" descr="http://farm4.static.flickr.com/3124/2766183263_a9efae2d34.jpg"/>
          <p:cNvPicPr>
            <a:picLocks noChangeAspect="1" noChangeArrowheads="1"/>
          </p:cNvPicPr>
          <p:nvPr/>
        </p:nvPicPr>
        <p:blipFill>
          <a:blip r:embed="rId3" cstate="print"/>
          <a:srcRect/>
          <a:stretch>
            <a:fillRect/>
          </a:stretch>
        </p:blipFill>
        <p:spPr bwMode="auto">
          <a:xfrm>
            <a:off x="1905000" y="1295400"/>
            <a:ext cx="5562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latin typeface="Maiandra GD" pitchFamily="34" charset="0"/>
                <a:ea typeface="+mj-ea"/>
              </a:rPr>
              <a:t>November 20</a:t>
            </a:r>
            <a:r>
              <a:rPr lang="en-US" baseline="30000" dirty="0" smtClean="0">
                <a:latin typeface="Maiandra GD" pitchFamily="34" charset="0"/>
                <a:ea typeface="+mj-ea"/>
              </a:rPr>
              <a:t>th</a:t>
            </a:r>
            <a:r>
              <a:rPr lang="en-US" dirty="0" smtClean="0">
                <a:latin typeface="Maiandra GD" pitchFamily="34" charset="0"/>
                <a:ea typeface="+mj-ea"/>
              </a:rPr>
              <a:t/>
            </a:r>
            <a:br>
              <a:rPr lang="en-US" dirty="0" smtClean="0">
                <a:latin typeface="Maiandra GD" pitchFamily="34" charset="0"/>
                <a:ea typeface="+mj-ea"/>
              </a:rPr>
            </a:br>
            <a:r>
              <a:rPr lang="en-US" sz="3100" dirty="0" smtClean="0">
                <a:latin typeface="Maiandra GD" pitchFamily="34" charset="0"/>
                <a:ea typeface="+mj-ea"/>
              </a:rPr>
              <a:t>fish fill the seas</a:t>
            </a:r>
            <a:endParaRPr lang="en-US" sz="3100" dirty="0">
              <a:latin typeface="Maiandra GD" pitchFamily="34" charset="0"/>
              <a:ea typeface="+mj-ea"/>
            </a:endParaRPr>
          </a:p>
        </p:txBody>
      </p:sp>
      <p:pic>
        <p:nvPicPr>
          <p:cNvPr id="14339" name="Picture 2" descr="Photo: School of grunt fish"/>
          <p:cNvPicPr>
            <a:picLocks noChangeAspect="1" noChangeArrowheads="1"/>
          </p:cNvPicPr>
          <p:nvPr/>
        </p:nvPicPr>
        <p:blipFill>
          <a:blip r:embed="rId3" cstate="print"/>
          <a:srcRect/>
          <a:stretch>
            <a:fillRect/>
          </a:stretch>
        </p:blipFill>
        <p:spPr bwMode="auto">
          <a:xfrm>
            <a:off x="1066800" y="1257300"/>
            <a:ext cx="71628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OSMP\Shared\Education\SLIDES\Optimized for PowerPoint\10\10-013.jpg"/>
          <p:cNvPicPr>
            <a:picLocks noChangeAspect="1" noChangeArrowheads="1"/>
          </p:cNvPicPr>
          <p:nvPr/>
        </p:nvPicPr>
        <p:blipFill>
          <a:blip r:embed="rId3" cstate="print"/>
          <a:srcRect/>
          <a:stretch>
            <a:fillRect/>
          </a:stretch>
        </p:blipFill>
        <p:spPr bwMode="auto">
          <a:xfrm>
            <a:off x="3709988" y="1524000"/>
            <a:ext cx="5434012" cy="3649663"/>
          </a:xfrm>
          <a:prstGeom prst="rect">
            <a:avLst/>
          </a:prstGeom>
          <a:noFill/>
          <a:ln w="9525">
            <a:noFill/>
            <a:miter lim="800000"/>
            <a:headEnd/>
            <a:tailEnd/>
          </a:ln>
        </p:spPr>
      </p:pic>
      <p:pic>
        <p:nvPicPr>
          <p:cNvPr id="15363" name="Picture 5" descr="S:\OSMP\Shared\Education\SLIDES\Optimized for PowerPoint\21\21-091.jpg"/>
          <p:cNvPicPr>
            <a:picLocks noChangeAspect="1" noChangeArrowheads="1"/>
          </p:cNvPicPr>
          <p:nvPr/>
        </p:nvPicPr>
        <p:blipFill>
          <a:blip r:embed="rId4" cstate="print"/>
          <a:srcRect/>
          <a:stretch>
            <a:fillRect/>
          </a:stretch>
        </p:blipFill>
        <p:spPr bwMode="auto">
          <a:xfrm>
            <a:off x="381000" y="993775"/>
            <a:ext cx="3733800" cy="5684838"/>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smtClean="0">
                <a:latin typeface="Maiandra GD" pitchFamily="34" charset="0"/>
                <a:ea typeface="+mj-ea"/>
              </a:rPr>
              <a:t>November 22</a:t>
            </a:r>
            <a:r>
              <a:rPr lang="en-US" baseline="30000" dirty="0" smtClean="0">
                <a:latin typeface="Maiandra GD" pitchFamily="34" charset="0"/>
                <a:ea typeface="+mj-ea"/>
              </a:rPr>
              <a:t>nd</a:t>
            </a:r>
            <a:r>
              <a:rPr lang="en-US" dirty="0" smtClean="0">
                <a:latin typeface="Maiandra GD" pitchFamily="34" charset="0"/>
                <a:ea typeface="+mj-ea"/>
              </a:rPr>
              <a:t/>
            </a:r>
            <a:br>
              <a:rPr lang="en-US" dirty="0" smtClean="0">
                <a:latin typeface="Maiandra GD" pitchFamily="34" charset="0"/>
                <a:ea typeface="+mj-ea"/>
              </a:rPr>
            </a:br>
            <a:r>
              <a:rPr lang="en-US" sz="3100" dirty="0" smtClean="0">
                <a:latin typeface="Maiandra GD" pitchFamily="34" charset="0"/>
                <a:ea typeface="+mj-ea"/>
              </a:rPr>
              <a:t>plants evolve on land</a:t>
            </a:r>
            <a:endParaRPr lang="en-US" sz="3100" dirty="0">
              <a:latin typeface="Maiandra GD" pitchFamily="34" charset="0"/>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300" dirty="0" smtClean="0">
                <a:latin typeface="Maiandra GD" pitchFamily="34" charset="0"/>
                <a:ea typeface="+mj-ea"/>
              </a:rPr>
              <a:t>November 24</a:t>
            </a:r>
            <a:r>
              <a:rPr lang="en-US" sz="5300" baseline="30000" dirty="0" smtClean="0">
                <a:latin typeface="Maiandra GD" pitchFamily="34" charset="0"/>
                <a:ea typeface="+mj-ea"/>
              </a:rPr>
              <a:t>th</a:t>
            </a:r>
            <a:r>
              <a:rPr lang="en-US" dirty="0" smtClean="0">
                <a:latin typeface="Maiandra GD" pitchFamily="34" charset="0"/>
                <a:ea typeface="+mj-ea"/>
              </a:rPr>
              <a:t/>
            </a:r>
            <a:br>
              <a:rPr lang="en-US" dirty="0" smtClean="0">
                <a:latin typeface="Maiandra GD" pitchFamily="34" charset="0"/>
                <a:ea typeface="+mj-ea"/>
              </a:rPr>
            </a:br>
            <a:r>
              <a:rPr lang="en-US" sz="3100" dirty="0" smtClean="0">
                <a:latin typeface="Maiandra GD" pitchFamily="34" charset="0"/>
                <a:ea typeface="+mj-ea"/>
              </a:rPr>
              <a:t>insects evolve</a:t>
            </a:r>
            <a:endParaRPr lang="en-US" sz="3100" dirty="0">
              <a:latin typeface="Maiandra GD" pitchFamily="34" charset="0"/>
              <a:ea typeface="+mj-ea"/>
            </a:endParaRPr>
          </a:p>
        </p:txBody>
      </p:sp>
      <p:pic>
        <p:nvPicPr>
          <p:cNvPr id="16387" name="Picture 2" descr="S:\OSMP\Shared\Education\SLIDES\Optimized for PowerPoint\4444\4444-insect1.jpg"/>
          <p:cNvPicPr>
            <a:picLocks noChangeAspect="1" noChangeArrowheads="1"/>
          </p:cNvPicPr>
          <p:nvPr/>
        </p:nvPicPr>
        <p:blipFill>
          <a:blip r:embed="rId3" cstate="print"/>
          <a:srcRect/>
          <a:stretch>
            <a:fillRect/>
          </a:stretch>
        </p:blipFill>
        <p:spPr bwMode="auto">
          <a:xfrm>
            <a:off x="7848600" y="6400800"/>
            <a:ext cx="3581400" cy="5435600"/>
          </a:xfrm>
          <a:prstGeom prst="rect">
            <a:avLst/>
          </a:prstGeom>
          <a:noFill/>
          <a:ln w="9525">
            <a:noFill/>
            <a:miter lim="800000"/>
            <a:headEnd/>
            <a:tailEnd/>
          </a:ln>
        </p:spPr>
      </p:pic>
      <p:pic>
        <p:nvPicPr>
          <p:cNvPr id="16388" name="Picture 3" descr="S:\OSMP\Shared\Education\SLIDES\Optimized for PowerPoint\25\25-grasshopper.jpg"/>
          <p:cNvPicPr>
            <a:picLocks noChangeAspect="1" noChangeArrowheads="1"/>
          </p:cNvPicPr>
          <p:nvPr/>
        </p:nvPicPr>
        <p:blipFill>
          <a:blip r:embed="rId4" cstate="print"/>
          <a:srcRect/>
          <a:stretch>
            <a:fillRect/>
          </a:stretch>
        </p:blipFill>
        <p:spPr bwMode="auto">
          <a:xfrm>
            <a:off x="2895600" y="1524000"/>
            <a:ext cx="3262313"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2073275" y="0"/>
            <a:ext cx="4946650" cy="1446213"/>
          </a:xfrm>
          <a:prstGeom prst="rect">
            <a:avLst/>
          </a:prstGeom>
          <a:noFill/>
          <a:ln w="9525">
            <a:noFill/>
            <a:miter lim="800000"/>
            <a:headEnd/>
            <a:tailEnd/>
          </a:ln>
        </p:spPr>
        <p:txBody>
          <a:bodyPr wrap="none">
            <a:spAutoFit/>
          </a:bodyPr>
          <a:lstStyle/>
          <a:p>
            <a:pPr algn="ctr"/>
            <a:r>
              <a:rPr lang="en-US" sz="6000">
                <a:latin typeface="Maiandra GD" pitchFamily="34" charset="0"/>
              </a:rPr>
              <a:t>December 2</a:t>
            </a:r>
            <a:r>
              <a:rPr lang="en-US" sz="6000" baseline="30000">
                <a:latin typeface="Maiandra GD" pitchFamily="34" charset="0"/>
              </a:rPr>
              <a:t>nd</a:t>
            </a:r>
            <a:endParaRPr lang="en-US" sz="6000">
              <a:latin typeface="Maiandra GD" pitchFamily="34" charset="0"/>
            </a:endParaRPr>
          </a:p>
          <a:p>
            <a:pPr algn="ctr"/>
            <a:r>
              <a:rPr lang="en-US" sz="2800">
                <a:latin typeface="Maiandra GD" pitchFamily="34" charset="0"/>
              </a:rPr>
              <a:t>amphibians evolve</a:t>
            </a:r>
          </a:p>
        </p:txBody>
      </p:sp>
      <p:pic>
        <p:nvPicPr>
          <p:cNvPr id="17411" name="Picture 3" descr="C:\Documents and Settings\sulll1\Desktop\biomimicry photos\6000-amphibian2, leop frog.jpg"/>
          <p:cNvPicPr>
            <a:picLocks noChangeAspect="1" noChangeArrowheads="1"/>
          </p:cNvPicPr>
          <p:nvPr/>
        </p:nvPicPr>
        <p:blipFill>
          <a:blip r:embed="rId3" cstate="print"/>
          <a:srcRect/>
          <a:stretch>
            <a:fillRect/>
          </a:stretch>
        </p:blipFill>
        <p:spPr bwMode="auto">
          <a:xfrm>
            <a:off x="1327150" y="1524000"/>
            <a:ext cx="6902450" cy="510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Documents and Settings\sulll1\Desktop\biomimicry photos\8-lizard3, e fence.jpg"/>
          <p:cNvPicPr>
            <a:picLocks noChangeAspect="1" noChangeArrowheads="1"/>
          </p:cNvPicPr>
          <p:nvPr/>
        </p:nvPicPr>
        <p:blipFill>
          <a:blip r:embed="rId3" cstate="print"/>
          <a:srcRect/>
          <a:stretch>
            <a:fillRect/>
          </a:stretch>
        </p:blipFill>
        <p:spPr bwMode="auto">
          <a:xfrm>
            <a:off x="1752600" y="1600200"/>
            <a:ext cx="6242050" cy="4676775"/>
          </a:xfrm>
          <a:prstGeom prst="rect">
            <a:avLst/>
          </a:prstGeom>
          <a:noFill/>
          <a:ln w="9525">
            <a:noFill/>
            <a:miter lim="800000"/>
            <a:headEnd/>
            <a:tailEnd/>
          </a:ln>
        </p:spPr>
      </p:pic>
      <p:sp>
        <p:nvSpPr>
          <p:cNvPr id="18435" name="TextBox 6"/>
          <p:cNvSpPr txBox="1">
            <a:spLocks noChangeArrowheads="1"/>
          </p:cNvSpPr>
          <p:nvPr/>
        </p:nvSpPr>
        <p:spPr bwMode="auto">
          <a:xfrm>
            <a:off x="2297113" y="76200"/>
            <a:ext cx="4805362" cy="1446213"/>
          </a:xfrm>
          <a:prstGeom prst="rect">
            <a:avLst/>
          </a:prstGeom>
          <a:noFill/>
          <a:ln w="9525">
            <a:noFill/>
            <a:miter lim="800000"/>
            <a:headEnd/>
            <a:tailEnd/>
          </a:ln>
        </p:spPr>
        <p:txBody>
          <a:bodyPr wrap="none">
            <a:spAutoFit/>
          </a:bodyPr>
          <a:lstStyle/>
          <a:p>
            <a:pPr algn="ctr"/>
            <a:r>
              <a:rPr lang="en-US" sz="6000">
                <a:latin typeface="Maiandra GD" pitchFamily="34" charset="0"/>
              </a:rPr>
              <a:t>December 6</a:t>
            </a:r>
            <a:r>
              <a:rPr lang="en-US" sz="6000" baseline="30000">
                <a:latin typeface="Maiandra GD" pitchFamily="34" charset="0"/>
              </a:rPr>
              <a:t>th</a:t>
            </a:r>
            <a:endParaRPr lang="en-US" sz="6000">
              <a:latin typeface="Maiandra GD" pitchFamily="34" charset="0"/>
            </a:endParaRPr>
          </a:p>
          <a:p>
            <a:pPr algn="ctr"/>
            <a:r>
              <a:rPr lang="en-US" sz="2800">
                <a:latin typeface="Maiandra GD" pitchFamily="34" charset="0"/>
              </a:rPr>
              <a:t>reptiles evolve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SFS1\Share\OSMP\_COMMUNITY_OUTREACH\Slides\Optimized for PowerPoint\7777\7777-xStegosaurus_Snacks.jpg"/>
          <p:cNvPicPr>
            <a:picLocks noChangeAspect="1" noChangeArrowheads="1"/>
          </p:cNvPicPr>
          <p:nvPr/>
        </p:nvPicPr>
        <p:blipFill>
          <a:blip r:embed="rId3" cstate="print"/>
          <a:srcRect/>
          <a:stretch>
            <a:fillRect/>
          </a:stretch>
        </p:blipFill>
        <p:spPr bwMode="auto">
          <a:xfrm>
            <a:off x="-228600" y="-949325"/>
            <a:ext cx="9893300" cy="798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870075" y="-76200"/>
            <a:ext cx="5232400" cy="1724025"/>
          </a:xfrm>
          <a:prstGeom prst="rect">
            <a:avLst/>
          </a:prstGeom>
          <a:noFill/>
          <a:ln w="9525">
            <a:noFill/>
            <a:miter lim="800000"/>
            <a:headEnd/>
            <a:tailEnd/>
          </a:ln>
        </p:spPr>
        <p:txBody>
          <a:bodyPr wrap="none">
            <a:spAutoFit/>
          </a:bodyPr>
          <a:lstStyle/>
          <a:p>
            <a:r>
              <a:rPr lang="en-US" sz="6000">
                <a:latin typeface="Maiandra GD" pitchFamily="34" charset="0"/>
              </a:rPr>
              <a:t>December 13</a:t>
            </a:r>
            <a:r>
              <a:rPr lang="en-US" sz="6000" baseline="30000">
                <a:latin typeface="Maiandra GD" pitchFamily="34" charset="0"/>
              </a:rPr>
              <a:t>th</a:t>
            </a:r>
            <a:endParaRPr lang="en-US" sz="6000">
              <a:latin typeface="Maiandra GD" pitchFamily="34" charset="0"/>
            </a:endParaRPr>
          </a:p>
          <a:p>
            <a:r>
              <a:rPr lang="en-US" sz="2800">
                <a:latin typeface="Maiandra GD" pitchFamily="34" charset="0"/>
              </a:rPr>
              <a:t>mammals evolve</a:t>
            </a:r>
          </a:p>
          <a:p>
            <a:endParaRPr lang="en-US">
              <a:latin typeface="Calibri" pitchFamily="34" charset="0"/>
            </a:endParaRPr>
          </a:p>
        </p:txBody>
      </p:sp>
      <p:pic>
        <p:nvPicPr>
          <p:cNvPr id="20483" name="Picture 2" descr="S:\OSMP\Shared\Education\SLIDES\Optimized for PowerPoint\19\19-059.jpg"/>
          <p:cNvPicPr>
            <a:picLocks noChangeAspect="1" noChangeArrowheads="1"/>
          </p:cNvPicPr>
          <p:nvPr/>
        </p:nvPicPr>
        <p:blipFill>
          <a:blip r:embed="rId3" cstate="print"/>
          <a:srcRect/>
          <a:stretch>
            <a:fillRect/>
          </a:stretch>
        </p:blipFill>
        <p:spPr bwMode="auto">
          <a:xfrm>
            <a:off x="2438400" y="1463675"/>
            <a:ext cx="4114800" cy="615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075" name="TextBox 5"/>
          <p:cNvSpPr txBox="1">
            <a:spLocks noChangeArrowheads="1"/>
          </p:cNvSpPr>
          <p:nvPr/>
        </p:nvSpPr>
        <p:spPr bwMode="auto">
          <a:xfrm>
            <a:off x="5791200" y="6397625"/>
            <a:ext cx="2362200" cy="307975"/>
          </a:xfrm>
          <a:prstGeom prst="rect">
            <a:avLst/>
          </a:prstGeom>
          <a:noFill/>
          <a:ln w="9525">
            <a:noFill/>
            <a:miter lim="800000"/>
            <a:headEnd/>
            <a:tailEnd/>
          </a:ln>
        </p:spPr>
        <p:txBody>
          <a:bodyPr>
            <a:spAutoFit/>
          </a:bodyPr>
          <a:lstStyle/>
          <a:p>
            <a:r>
              <a:rPr lang="en-US" sz="1400">
                <a:latin typeface="Maiandra GD" pitchFamily="34" charset="0"/>
              </a:rPr>
              <a:t>Biomimicry Workshop 2012</a:t>
            </a:r>
          </a:p>
        </p:txBody>
      </p:sp>
      <p:pic>
        <p:nvPicPr>
          <p:cNvPr id="3076" name="Picture 2" descr="\\Msfs1\share\OSMP\COMMUNITY_OUTREACH\LDS-earth-graphic.png"/>
          <p:cNvPicPr>
            <a:picLocks noChangeAspect="1" noChangeArrowheads="1"/>
          </p:cNvPicPr>
          <p:nvPr/>
        </p:nvPicPr>
        <p:blipFill>
          <a:blip r:embed="rId3" cstate="print"/>
          <a:srcRect/>
          <a:stretch>
            <a:fillRect/>
          </a:stretch>
        </p:blipFill>
        <p:spPr bwMode="auto">
          <a:xfrm>
            <a:off x="8162925" y="6096000"/>
            <a:ext cx="828675" cy="696913"/>
          </a:xfrm>
          <a:prstGeom prst="rect">
            <a:avLst/>
          </a:prstGeom>
          <a:noFill/>
          <a:ln w="9525">
            <a:noFill/>
            <a:miter lim="800000"/>
            <a:headEnd/>
            <a:tailEnd/>
          </a:ln>
        </p:spPr>
      </p:pic>
      <p:pic>
        <p:nvPicPr>
          <p:cNvPr id="3077" name="Picture 4" descr="\\Msfs1\share\OSMP\COMMUNITY_OUTREACH\LDS-EPAgraphic.png"/>
          <p:cNvPicPr>
            <a:picLocks noChangeAspect="1" noChangeArrowheads="1"/>
          </p:cNvPicPr>
          <p:nvPr/>
        </p:nvPicPr>
        <p:blipFill>
          <a:blip r:embed="rId4" cstate="print"/>
          <a:srcRect/>
          <a:stretch>
            <a:fillRect/>
          </a:stretch>
        </p:blipFill>
        <p:spPr bwMode="auto">
          <a:xfrm>
            <a:off x="5334000" y="6332538"/>
            <a:ext cx="412750" cy="449262"/>
          </a:xfrm>
          <a:prstGeom prst="rect">
            <a:avLst/>
          </a:prstGeom>
          <a:noFill/>
          <a:ln w="9525">
            <a:noFill/>
            <a:miter lim="800000"/>
            <a:headEnd/>
            <a:tailEnd/>
          </a:ln>
        </p:spPr>
      </p:pic>
      <p:sp>
        <p:nvSpPr>
          <p:cNvPr id="3078" name="Rectangle 12"/>
          <p:cNvSpPr>
            <a:spLocks noChangeArrowheads="1"/>
          </p:cNvSpPr>
          <p:nvPr/>
        </p:nvSpPr>
        <p:spPr bwMode="auto">
          <a:xfrm>
            <a:off x="476250" y="228600"/>
            <a:ext cx="4324350" cy="708025"/>
          </a:xfrm>
          <a:prstGeom prst="rect">
            <a:avLst/>
          </a:prstGeom>
          <a:noFill/>
          <a:ln w="9525">
            <a:noFill/>
            <a:miter lim="800000"/>
            <a:headEnd/>
            <a:tailEnd/>
          </a:ln>
        </p:spPr>
        <p:txBody>
          <a:bodyPr>
            <a:spAutoFit/>
          </a:bodyPr>
          <a:lstStyle/>
          <a:p>
            <a:r>
              <a:rPr lang="en-US" sz="4000">
                <a:solidFill>
                  <a:srgbClr val="000000"/>
                </a:solidFill>
                <a:latin typeface="Maiandra GD" pitchFamily="34" charset="0"/>
              </a:rPr>
              <a:t>Team Adaptors</a:t>
            </a:r>
            <a:endParaRPr lang="en-US" sz="4000">
              <a:solidFill>
                <a:srgbClr val="000000"/>
              </a:solidFill>
              <a:latin typeface="Calibri" pitchFamily="34" charset="0"/>
            </a:endParaRPr>
          </a:p>
        </p:txBody>
      </p:sp>
      <p:pic>
        <p:nvPicPr>
          <p:cNvPr id="3079" name="Picture 4" descr="\\Msfs1\share\OSMP\COMMUNITY_OUTREACH\LDS-bar-graphic.png"/>
          <p:cNvPicPr>
            <a:picLocks noChangeAspect="1" noChangeArrowheads="1"/>
          </p:cNvPicPr>
          <p:nvPr/>
        </p:nvPicPr>
        <p:blipFill>
          <a:blip r:embed="rId5" cstate="print"/>
          <a:srcRect/>
          <a:stretch>
            <a:fillRect/>
          </a:stretch>
        </p:blipFill>
        <p:spPr bwMode="auto">
          <a:xfrm>
            <a:off x="0" y="1143000"/>
            <a:ext cx="9220200" cy="209550"/>
          </a:xfrm>
          <a:prstGeom prst="rect">
            <a:avLst/>
          </a:prstGeom>
          <a:noFill/>
          <a:ln w="9525">
            <a:noFill/>
            <a:miter lim="800000"/>
            <a:headEnd/>
            <a:tailEnd/>
          </a:ln>
        </p:spPr>
      </p:pic>
      <p:pic>
        <p:nvPicPr>
          <p:cNvPr id="3080" name="Picture 5" descr="C:\Documents and Settings\sulll1\Desktop\Work from home\biomimicry\Adapters grp photo, smaller.jpg"/>
          <p:cNvPicPr>
            <a:picLocks noChangeAspect="1" noChangeArrowheads="1"/>
          </p:cNvPicPr>
          <p:nvPr/>
        </p:nvPicPr>
        <p:blipFill>
          <a:blip r:embed="rId6" cstate="print"/>
          <a:srcRect/>
          <a:stretch>
            <a:fillRect/>
          </a:stretch>
        </p:blipFill>
        <p:spPr bwMode="auto">
          <a:xfrm>
            <a:off x="457200" y="1447800"/>
            <a:ext cx="3581400" cy="4775200"/>
          </a:xfrm>
          <a:prstGeom prst="rect">
            <a:avLst/>
          </a:prstGeom>
          <a:noFill/>
          <a:ln w="9525">
            <a:noFill/>
            <a:miter lim="800000"/>
            <a:headEnd/>
            <a:tailEnd/>
          </a:ln>
        </p:spPr>
      </p:pic>
      <p:sp>
        <p:nvSpPr>
          <p:cNvPr id="3081" name="TextBox 8"/>
          <p:cNvSpPr txBox="1">
            <a:spLocks noChangeArrowheads="1"/>
          </p:cNvSpPr>
          <p:nvPr/>
        </p:nvSpPr>
        <p:spPr bwMode="auto">
          <a:xfrm>
            <a:off x="4191000" y="1524000"/>
            <a:ext cx="4953000" cy="5262563"/>
          </a:xfrm>
          <a:prstGeom prst="rect">
            <a:avLst/>
          </a:prstGeom>
          <a:noFill/>
          <a:ln w="9525">
            <a:noFill/>
            <a:miter lim="800000"/>
            <a:headEnd/>
            <a:tailEnd/>
          </a:ln>
        </p:spPr>
        <p:txBody>
          <a:bodyPr>
            <a:spAutoFit/>
          </a:bodyPr>
          <a:lstStyle/>
          <a:p>
            <a:r>
              <a:rPr lang="en-US" b="1">
                <a:latin typeface="Maiandra GD" pitchFamily="34" charset="0"/>
              </a:rPr>
              <a:t>Sarah Dawn Haynes </a:t>
            </a:r>
            <a:endParaRPr lang="en-US">
              <a:latin typeface="Maiandra GD" pitchFamily="34" charset="0"/>
            </a:endParaRPr>
          </a:p>
          <a:p>
            <a:r>
              <a:rPr lang="en-US">
                <a:latin typeface="Maiandra GD" pitchFamily="34" charset="0"/>
              </a:rPr>
              <a:t>Possibility Cartographer</a:t>
            </a:r>
          </a:p>
          <a:p>
            <a:r>
              <a:rPr lang="en-US">
                <a:latin typeface="Maiandra GD" pitchFamily="34" charset="0"/>
              </a:rPr>
              <a:t>University of Colorado</a:t>
            </a:r>
          </a:p>
          <a:p>
            <a:endParaRPr lang="en-US" sz="1000">
              <a:latin typeface="Maiandra GD" pitchFamily="34" charset="0"/>
            </a:endParaRPr>
          </a:p>
          <a:p>
            <a:r>
              <a:rPr lang="en-US" b="1">
                <a:latin typeface="Maiandra GD" pitchFamily="34" charset="0"/>
              </a:rPr>
              <a:t>Kirk Mills </a:t>
            </a:r>
            <a:endParaRPr lang="en-US">
              <a:latin typeface="Maiandra GD" pitchFamily="34" charset="0"/>
            </a:endParaRPr>
          </a:p>
          <a:p>
            <a:r>
              <a:rPr lang="en-US">
                <a:latin typeface="Maiandra GD" pitchFamily="34" charset="0"/>
              </a:rPr>
              <a:t>SARA/Sustainability Program, Division of Environmental Health &amp; Sustainability </a:t>
            </a:r>
            <a:br>
              <a:rPr lang="en-US">
                <a:latin typeface="Maiandra GD" pitchFamily="34" charset="0"/>
              </a:rPr>
            </a:br>
            <a:r>
              <a:rPr lang="en-US">
                <a:latin typeface="Maiandra GD" pitchFamily="34" charset="0"/>
              </a:rPr>
              <a:t>CO Dept. of Public Health &amp; Environment</a:t>
            </a:r>
          </a:p>
          <a:p>
            <a:endParaRPr lang="en-US" sz="1000">
              <a:latin typeface="Maiandra GD" pitchFamily="34" charset="0"/>
            </a:endParaRPr>
          </a:p>
          <a:p>
            <a:r>
              <a:rPr lang="en-US" b="1">
                <a:latin typeface="Maiandra GD" pitchFamily="34" charset="0"/>
              </a:rPr>
              <a:t>Laura Farris </a:t>
            </a:r>
            <a:endParaRPr lang="en-US">
              <a:latin typeface="Maiandra GD" pitchFamily="34" charset="0"/>
            </a:endParaRPr>
          </a:p>
          <a:p>
            <a:r>
              <a:rPr lang="en-US">
                <a:latin typeface="Maiandra GD" pitchFamily="34" charset="0"/>
              </a:rPr>
              <a:t>Climate Change Coordinator</a:t>
            </a:r>
            <a:br>
              <a:rPr lang="en-US">
                <a:latin typeface="Maiandra GD" pitchFamily="34" charset="0"/>
              </a:rPr>
            </a:br>
            <a:r>
              <a:rPr lang="en-US">
                <a:latin typeface="Maiandra GD" pitchFamily="34" charset="0"/>
              </a:rPr>
              <a:t>US EPA Region 8</a:t>
            </a:r>
          </a:p>
          <a:p>
            <a:endParaRPr lang="en-US" sz="1000">
              <a:latin typeface="Maiandra GD" pitchFamily="34" charset="0"/>
            </a:endParaRPr>
          </a:p>
          <a:p>
            <a:r>
              <a:rPr lang="en-US" b="1">
                <a:latin typeface="Maiandra GD" pitchFamily="34" charset="0"/>
              </a:rPr>
              <a:t>Lynne Sullivan </a:t>
            </a:r>
          </a:p>
          <a:p>
            <a:r>
              <a:rPr lang="en-US">
                <a:latin typeface="Maiandra GD" pitchFamily="34" charset="0"/>
              </a:rPr>
              <a:t>Interpretive Naturalist, City of Boulder</a:t>
            </a:r>
            <a:r>
              <a:rPr lang="ja-JP" altLang="en-US">
                <a:latin typeface="Maiandra GD" pitchFamily="34" charset="0"/>
              </a:rPr>
              <a:t>’</a:t>
            </a:r>
            <a:r>
              <a:rPr lang="en-US" altLang="ja-JP">
                <a:latin typeface="Maiandra GD" pitchFamily="34" charset="0"/>
              </a:rPr>
              <a:t>s Open Space and Mountain Parks Dept.</a:t>
            </a:r>
          </a:p>
          <a:p>
            <a:endParaRPr lang="en-US" sz="1000">
              <a:latin typeface="Maiandra GD" pitchFamily="34" charset="0"/>
            </a:endParaRPr>
          </a:p>
          <a:p>
            <a:r>
              <a:rPr lang="en-US" b="1">
                <a:latin typeface="Maiandra GD" pitchFamily="34" charset="0"/>
              </a:rPr>
              <a:t>Margot Smit </a:t>
            </a:r>
            <a:endParaRPr lang="en-US">
              <a:latin typeface="Maiandra GD" pitchFamily="34" charset="0"/>
            </a:endParaRPr>
          </a:p>
          <a:p>
            <a:r>
              <a:rPr lang="en-US">
                <a:latin typeface="Maiandra GD" pitchFamily="34" charset="0"/>
              </a:rPr>
              <a:t>Mediator and Facilitator</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2044700" y="152400"/>
            <a:ext cx="4991100" cy="1446213"/>
          </a:xfrm>
          <a:prstGeom prst="rect">
            <a:avLst/>
          </a:prstGeom>
          <a:noFill/>
          <a:ln w="9525">
            <a:noFill/>
            <a:miter lim="800000"/>
            <a:headEnd/>
            <a:tailEnd/>
          </a:ln>
        </p:spPr>
        <p:txBody>
          <a:bodyPr wrap="none">
            <a:spAutoFit/>
          </a:bodyPr>
          <a:lstStyle/>
          <a:p>
            <a:pPr algn="ctr"/>
            <a:r>
              <a:rPr lang="en-US" sz="6000">
                <a:latin typeface="Maiandra GD" pitchFamily="34" charset="0"/>
              </a:rPr>
              <a:t>December 18</a:t>
            </a:r>
            <a:r>
              <a:rPr lang="en-US" sz="6000" baseline="30000">
                <a:latin typeface="Maiandra GD" pitchFamily="34" charset="0"/>
              </a:rPr>
              <a:t>th</a:t>
            </a:r>
            <a:endParaRPr lang="en-US" sz="6000">
              <a:latin typeface="Maiandra GD" pitchFamily="34" charset="0"/>
            </a:endParaRPr>
          </a:p>
          <a:p>
            <a:pPr algn="ctr"/>
            <a:r>
              <a:rPr lang="en-US" sz="2800">
                <a:latin typeface="Maiandra GD" pitchFamily="34" charset="0"/>
              </a:rPr>
              <a:t>birds evolve</a:t>
            </a:r>
          </a:p>
        </p:txBody>
      </p:sp>
      <p:pic>
        <p:nvPicPr>
          <p:cNvPr id="21507" name="Picture 4" descr="C:\Documents and Settings\sulll1\Desktop\biomimicry photos\8008-bird05, hummer.jpg"/>
          <p:cNvPicPr>
            <a:picLocks noChangeAspect="1" noChangeArrowheads="1"/>
          </p:cNvPicPr>
          <p:nvPr/>
        </p:nvPicPr>
        <p:blipFill>
          <a:blip r:embed="rId3" cstate="print"/>
          <a:srcRect/>
          <a:stretch>
            <a:fillRect/>
          </a:stretch>
        </p:blipFill>
        <p:spPr bwMode="auto">
          <a:xfrm>
            <a:off x="1077913" y="1574800"/>
            <a:ext cx="7227887" cy="5511800"/>
          </a:xfrm>
          <a:prstGeom prst="rect">
            <a:avLst/>
          </a:prstGeom>
          <a:noFill/>
          <a:ln w="9525">
            <a:noFill/>
            <a:miter lim="800000"/>
            <a:headEnd/>
            <a:tailEnd/>
          </a:ln>
        </p:spPr>
      </p:pic>
      <p:pic>
        <p:nvPicPr>
          <p:cNvPr id="21508" name="Picture 5" descr="C:\Documents and Settings\sulll1\Desktop\biomimicry photos\29-bird15, kestral...jpg"/>
          <p:cNvPicPr>
            <a:picLocks noChangeAspect="1" noChangeArrowheads="1"/>
          </p:cNvPicPr>
          <p:nvPr/>
        </p:nvPicPr>
        <p:blipFill>
          <a:blip r:embed="rId4" cstate="print"/>
          <a:srcRect/>
          <a:stretch>
            <a:fillRect/>
          </a:stretch>
        </p:blipFill>
        <p:spPr bwMode="auto">
          <a:xfrm>
            <a:off x="533400" y="6858000"/>
            <a:ext cx="478155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5400" dirty="0" smtClean="0">
                <a:latin typeface="Maiandra GD" pitchFamily="34" charset="0"/>
                <a:ea typeface="+mj-ea"/>
              </a:rPr>
              <a:t>December 20th</a:t>
            </a:r>
            <a:br>
              <a:rPr lang="en-US" sz="5400" dirty="0" smtClean="0">
                <a:latin typeface="Maiandra GD" pitchFamily="34" charset="0"/>
                <a:ea typeface="+mj-ea"/>
              </a:rPr>
            </a:br>
            <a:r>
              <a:rPr lang="en-US" sz="3100" dirty="0" smtClean="0">
                <a:latin typeface="Maiandra GD" pitchFamily="34" charset="0"/>
                <a:ea typeface="+mj-ea"/>
              </a:rPr>
              <a:t>flowers evolve</a:t>
            </a:r>
            <a:endParaRPr lang="en-US" sz="3100" dirty="0">
              <a:latin typeface="Maiandra GD" pitchFamily="34" charset="0"/>
              <a:ea typeface="+mj-ea"/>
            </a:endParaRPr>
          </a:p>
        </p:txBody>
      </p:sp>
      <p:pic>
        <p:nvPicPr>
          <p:cNvPr id="22531" name="Picture 2" descr="S:\OSMP\Shared\Education\SLIDES\Optimized for PowerPoint\27\27-May07.jpg"/>
          <p:cNvPicPr>
            <a:picLocks noChangeAspect="1" noChangeArrowheads="1"/>
          </p:cNvPicPr>
          <p:nvPr/>
        </p:nvPicPr>
        <p:blipFill>
          <a:blip r:embed="rId3" cstate="print"/>
          <a:srcRect/>
          <a:stretch>
            <a:fillRect/>
          </a:stretch>
        </p:blipFill>
        <p:spPr bwMode="auto">
          <a:xfrm>
            <a:off x="125413" y="1279525"/>
            <a:ext cx="2389187" cy="3597275"/>
          </a:xfrm>
          <a:prstGeom prst="rect">
            <a:avLst/>
          </a:prstGeom>
          <a:noFill/>
          <a:ln w="9525">
            <a:noFill/>
            <a:miter lim="800000"/>
            <a:headEnd/>
            <a:tailEnd/>
          </a:ln>
        </p:spPr>
      </p:pic>
      <p:pic>
        <p:nvPicPr>
          <p:cNvPr id="22532" name="Picture 3" descr="S:\OSMP\Shared\Education\SLIDES\Optimized for PowerPoint\27\27-May10.jpg"/>
          <p:cNvPicPr>
            <a:picLocks noChangeAspect="1" noChangeArrowheads="1"/>
          </p:cNvPicPr>
          <p:nvPr/>
        </p:nvPicPr>
        <p:blipFill>
          <a:blip r:embed="rId4" cstate="print"/>
          <a:srcRect/>
          <a:stretch>
            <a:fillRect/>
          </a:stretch>
        </p:blipFill>
        <p:spPr bwMode="auto">
          <a:xfrm>
            <a:off x="2819400" y="3657600"/>
            <a:ext cx="2743200" cy="2057400"/>
          </a:xfrm>
          <a:prstGeom prst="rect">
            <a:avLst/>
          </a:prstGeom>
          <a:noFill/>
          <a:ln w="9525">
            <a:noFill/>
            <a:miter lim="800000"/>
            <a:headEnd/>
            <a:tailEnd/>
          </a:ln>
        </p:spPr>
      </p:pic>
      <p:pic>
        <p:nvPicPr>
          <p:cNvPr id="22533" name="Picture 4" descr="S:\OSMP\Shared\Education\SLIDES\Optimized for PowerPoint\27\27-May20.jpg"/>
          <p:cNvPicPr>
            <a:picLocks noChangeAspect="1" noChangeArrowheads="1"/>
          </p:cNvPicPr>
          <p:nvPr/>
        </p:nvPicPr>
        <p:blipFill>
          <a:blip r:embed="rId5" cstate="print"/>
          <a:srcRect/>
          <a:stretch>
            <a:fillRect/>
          </a:stretch>
        </p:blipFill>
        <p:spPr bwMode="auto">
          <a:xfrm>
            <a:off x="7010400" y="4038600"/>
            <a:ext cx="2898775" cy="3633788"/>
          </a:xfrm>
          <a:prstGeom prst="rect">
            <a:avLst/>
          </a:prstGeom>
          <a:noFill/>
          <a:ln w="9525">
            <a:noFill/>
            <a:miter lim="800000"/>
            <a:headEnd/>
            <a:tailEnd/>
          </a:ln>
        </p:spPr>
      </p:pic>
      <p:pic>
        <p:nvPicPr>
          <p:cNvPr id="22534" name="Picture 5" descr="S:\OSMP\Shared\Education\SLIDES\Optimized for PowerPoint\27\27-May25.jpg"/>
          <p:cNvPicPr>
            <a:picLocks noChangeAspect="1" noChangeArrowheads="1"/>
          </p:cNvPicPr>
          <p:nvPr/>
        </p:nvPicPr>
        <p:blipFill>
          <a:blip r:embed="rId6" cstate="print"/>
          <a:srcRect/>
          <a:stretch>
            <a:fillRect/>
          </a:stretch>
        </p:blipFill>
        <p:spPr bwMode="auto">
          <a:xfrm>
            <a:off x="7010400" y="304800"/>
            <a:ext cx="2343150" cy="3124200"/>
          </a:xfrm>
          <a:prstGeom prst="rect">
            <a:avLst/>
          </a:prstGeom>
          <a:noFill/>
          <a:ln w="9525">
            <a:noFill/>
            <a:miter lim="800000"/>
            <a:headEnd/>
            <a:tailEnd/>
          </a:ln>
        </p:spPr>
      </p:pic>
      <p:pic>
        <p:nvPicPr>
          <p:cNvPr id="22535" name="Picture 6" descr="S:\OSMP\Shared\Education\SLIDES\Optimized for PowerPoint\27\27-May41.jpg"/>
          <p:cNvPicPr>
            <a:picLocks noChangeAspect="1" noChangeArrowheads="1"/>
          </p:cNvPicPr>
          <p:nvPr/>
        </p:nvPicPr>
        <p:blipFill>
          <a:blip r:embed="rId7" cstate="print"/>
          <a:srcRect/>
          <a:stretch>
            <a:fillRect/>
          </a:stretch>
        </p:blipFill>
        <p:spPr bwMode="auto">
          <a:xfrm>
            <a:off x="5715000" y="2971800"/>
            <a:ext cx="2743200" cy="2057400"/>
          </a:xfrm>
          <a:prstGeom prst="rect">
            <a:avLst/>
          </a:prstGeom>
          <a:noFill/>
          <a:ln w="9525">
            <a:noFill/>
            <a:miter lim="800000"/>
            <a:headEnd/>
            <a:tailEnd/>
          </a:ln>
        </p:spPr>
      </p:pic>
      <p:pic>
        <p:nvPicPr>
          <p:cNvPr id="22536" name="Picture 7" descr="S:\OSMP\Shared\Education\SLIDES\Optimized for PowerPoint\27\27-May42.jpg"/>
          <p:cNvPicPr>
            <a:picLocks noChangeAspect="1" noChangeArrowheads="1"/>
          </p:cNvPicPr>
          <p:nvPr/>
        </p:nvPicPr>
        <p:blipFill>
          <a:blip r:embed="rId8" cstate="print"/>
          <a:srcRect/>
          <a:stretch>
            <a:fillRect/>
          </a:stretch>
        </p:blipFill>
        <p:spPr bwMode="auto">
          <a:xfrm>
            <a:off x="2971800" y="1371600"/>
            <a:ext cx="2743200" cy="2057400"/>
          </a:xfrm>
          <a:prstGeom prst="rect">
            <a:avLst/>
          </a:prstGeom>
          <a:noFill/>
          <a:ln w="9525">
            <a:noFill/>
            <a:miter lim="800000"/>
            <a:headEnd/>
            <a:tailEnd/>
          </a:ln>
        </p:spPr>
      </p:pic>
      <p:pic>
        <p:nvPicPr>
          <p:cNvPr id="22537" name="Picture 8" descr="S:\OSMP\Shared\Education\SLIDES\Optimized for PowerPoint\27\27-May84.jpg"/>
          <p:cNvPicPr>
            <a:picLocks noChangeAspect="1" noChangeArrowheads="1"/>
          </p:cNvPicPr>
          <p:nvPr/>
        </p:nvPicPr>
        <p:blipFill>
          <a:blip r:embed="rId9" cstate="print"/>
          <a:srcRect/>
          <a:stretch>
            <a:fillRect/>
          </a:stretch>
        </p:blipFill>
        <p:spPr bwMode="auto">
          <a:xfrm>
            <a:off x="228600" y="4572000"/>
            <a:ext cx="2743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sz="5400" dirty="0" smtClean="0">
                <a:latin typeface="Maiandra GD" pitchFamily="34" charset="0"/>
                <a:ea typeface="+mj-ea"/>
              </a:rPr>
              <a:t>December 25</a:t>
            </a:r>
            <a:r>
              <a:rPr lang="en-US" sz="5400" baseline="30000" dirty="0" smtClean="0">
                <a:latin typeface="Maiandra GD" pitchFamily="34" charset="0"/>
                <a:ea typeface="+mj-ea"/>
              </a:rPr>
              <a:t>th</a:t>
            </a:r>
            <a:r>
              <a:rPr lang="en-US" sz="5400" dirty="0" smtClean="0">
                <a:latin typeface="Maiandra GD" pitchFamily="34" charset="0"/>
                <a:ea typeface="+mj-ea"/>
              </a:rPr>
              <a:t/>
            </a:r>
            <a:br>
              <a:rPr lang="en-US" sz="5400" dirty="0" smtClean="0">
                <a:latin typeface="Maiandra GD" pitchFamily="34" charset="0"/>
                <a:ea typeface="+mj-ea"/>
              </a:rPr>
            </a:br>
            <a:r>
              <a:rPr lang="en-US" sz="3100" dirty="0" smtClean="0">
                <a:latin typeface="Maiandra GD" pitchFamily="34" charset="0"/>
                <a:ea typeface="+mj-ea"/>
              </a:rPr>
              <a:t>dinosaurs go extinct</a:t>
            </a:r>
            <a:endParaRPr lang="en-US" sz="3100" dirty="0">
              <a:latin typeface="Maiandra GD" pitchFamily="34" charset="0"/>
              <a:ea typeface="+mj-ea"/>
            </a:endParaRPr>
          </a:p>
        </p:txBody>
      </p:sp>
      <p:pic>
        <p:nvPicPr>
          <p:cNvPr id="23555" name="Picture 4" descr="http://www.sciencebuzz.org/sites/default/files/images/tyrannosaurus%20rex.jpg"/>
          <p:cNvPicPr>
            <a:picLocks noChangeAspect="1" noChangeArrowheads="1"/>
          </p:cNvPicPr>
          <p:nvPr/>
        </p:nvPicPr>
        <p:blipFill>
          <a:blip r:embed="rId3" cstate="print"/>
          <a:srcRect/>
          <a:stretch>
            <a:fillRect/>
          </a:stretch>
        </p:blipFill>
        <p:spPr bwMode="auto">
          <a:xfrm>
            <a:off x="762000" y="1295400"/>
            <a:ext cx="7580313"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sz="5400" dirty="0" smtClean="0">
                <a:latin typeface="Maiandra GD" pitchFamily="34" charset="0"/>
                <a:ea typeface="+mj-ea"/>
              </a:rPr>
              <a:t>December 31st, 11:30 AM</a:t>
            </a:r>
            <a:br>
              <a:rPr lang="en-US" sz="5400" dirty="0" smtClean="0">
                <a:latin typeface="Maiandra GD" pitchFamily="34" charset="0"/>
                <a:ea typeface="+mj-ea"/>
              </a:rPr>
            </a:br>
            <a:r>
              <a:rPr lang="en-US" sz="3100" dirty="0" smtClean="0">
                <a:latin typeface="Maiandra GD" pitchFamily="34" charset="0"/>
                <a:ea typeface="+mj-ea"/>
              </a:rPr>
              <a:t>the hominids evolve</a:t>
            </a:r>
            <a:endParaRPr lang="en-US" sz="3100" dirty="0">
              <a:latin typeface="Maiandra GD" pitchFamily="34" charset="0"/>
              <a:ea typeface="+mj-ea"/>
            </a:endParaRPr>
          </a:p>
        </p:txBody>
      </p:sp>
      <p:pic>
        <p:nvPicPr>
          <p:cNvPr id="24579" name="Picture 4" descr="http://www.thetwentyfirstfloor.com/main/wp-content/uploads/2011/05/chimp.jpg"/>
          <p:cNvPicPr>
            <a:picLocks noChangeAspect="1" noChangeArrowheads="1"/>
          </p:cNvPicPr>
          <p:nvPr/>
        </p:nvPicPr>
        <p:blipFill>
          <a:blip r:embed="rId3" cstate="print"/>
          <a:srcRect/>
          <a:stretch>
            <a:fillRect/>
          </a:stretch>
        </p:blipFill>
        <p:spPr bwMode="auto">
          <a:xfrm>
            <a:off x="2627313" y="1600200"/>
            <a:ext cx="4095750" cy="5562600"/>
          </a:xfrm>
          <a:prstGeom prst="rect">
            <a:avLst/>
          </a:prstGeom>
          <a:noFill/>
          <a:ln w="9525">
            <a:noFill/>
            <a:miter lim="800000"/>
            <a:headEnd/>
            <a:tailEnd/>
          </a:ln>
        </p:spPr>
      </p:pic>
      <p:pic>
        <p:nvPicPr>
          <p:cNvPr id="24580" name="Picture 6" descr="http://www.cryptomundo.com/wp-content/ape_chimp_face.jpg"/>
          <p:cNvPicPr>
            <a:picLocks noChangeAspect="1" noChangeArrowheads="1"/>
          </p:cNvPicPr>
          <p:nvPr/>
        </p:nvPicPr>
        <p:blipFill>
          <a:blip r:embed="rId4" cstate="print"/>
          <a:srcRect/>
          <a:stretch>
            <a:fillRect/>
          </a:stretch>
        </p:blipFill>
        <p:spPr bwMode="auto">
          <a:xfrm>
            <a:off x="-1447800" y="6858000"/>
            <a:ext cx="3524250" cy="4886325"/>
          </a:xfrm>
          <a:prstGeom prst="rect">
            <a:avLst/>
          </a:prstGeom>
          <a:noFill/>
          <a:ln w="9525">
            <a:noFill/>
            <a:miter lim="800000"/>
            <a:headEnd/>
            <a:tailEnd/>
          </a:ln>
        </p:spPr>
      </p:pic>
      <p:pic>
        <p:nvPicPr>
          <p:cNvPr id="24581" name="Picture 12" descr="http://images.sciencedaily.com/2011/08/110811121326.jpg"/>
          <p:cNvPicPr>
            <a:picLocks noChangeAspect="1" noChangeArrowheads="1"/>
          </p:cNvPicPr>
          <p:nvPr/>
        </p:nvPicPr>
        <p:blipFill>
          <a:blip r:embed="rId5" cstate="print"/>
          <a:srcRect/>
          <a:stretch>
            <a:fillRect/>
          </a:stretch>
        </p:blipFill>
        <p:spPr bwMode="auto">
          <a:xfrm>
            <a:off x="7334250" y="6858000"/>
            <a:ext cx="3619500" cy="541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74638"/>
            <a:ext cx="8229600" cy="1706562"/>
          </a:xfrm>
        </p:spPr>
        <p:txBody>
          <a:bodyPr/>
          <a:lstStyle/>
          <a:p>
            <a:pPr eaLnBrk="1" hangingPunct="1"/>
            <a:r>
              <a:rPr lang="en-US" smtClean="0">
                <a:latin typeface="Maiandra GD" pitchFamily="34" charset="0"/>
                <a:ea typeface="ＭＳ Ｐゴシック" pitchFamily="34" charset="-128"/>
              </a:rPr>
              <a:t>December 31</a:t>
            </a:r>
            <a:r>
              <a:rPr lang="en-US" baseline="30000" smtClean="0">
                <a:latin typeface="Maiandra GD" pitchFamily="34" charset="0"/>
                <a:ea typeface="ＭＳ Ｐゴシック" pitchFamily="34" charset="-128"/>
              </a:rPr>
              <a:t>st</a:t>
            </a:r>
            <a:r>
              <a:rPr lang="en-US" smtClean="0">
                <a:latin typeface="Maiandra GD" pitchFamily="34" charset="0"/>
                <a:ea typeface="ＭＳ Ｐゴシック" pitchFamily="34" charset="-128"/>
              </a:rPr>
              <a:t>, 11:36 PM</a:t>
            </a:r>
            <a:br>
              <a:rPr lang="en-US" smtClean="0">
                <a:latin typeface="Maiandra GD" pitchFamily="34" charset="0"/>
                <a:ea typeface="ＭＳ Ｐゴシック" pitchFamily="34" charset="-128"/>
              </a:rPr>
            </a:br>
            <a:r>
              <a:rPr lang="en-US" sz="2800" smtClean="0">
                <a:latin typeface="Maiandra GD" pitchFamily="34" charset="0"/>
                <a:ea typeface="ＭＳ Ｐゴシック" pitchFamily="34" charset="-128"/>
              </a:rPr>
              <a:t>humans evolve</a:t>
            </a:r>
            <a:endParaRPr lang="en-US" sz="2800" smtClean="0">
              <a:ea typeface="ＭＳ Ｐゴシック" pitchFamily="34" charset="-128"/>
            </a:endParaRPr>
          </a:p>
        </p:txBody>
      </p:sp>
      <p:pic>
        <p:nvPicPr>
          <p:cNvPr id="25603" name="Picture 20" descr="C:\Documents and Settings\sulll1\Desktop\baby feet.jpg"/>
          <p:cNvPicPr>
            <a:picLocks noChangeAspect="1" noChangeArrowheads="1"/>
          </p:cNvPicPr>
          <p:nvPr/>
        </p:nvPicPr>
        <p:blipFill>
          <a:blip r:embed="rId3" cstate="print"/>
          <a:srcRect/>
          <a:stretch>
            <a:fillRect/>
          </a:stretch>
        </p:blipFill>
        <p:spPr bwMode="auto">
          <a:xfrm>
            <a:off x="1752600" y="1752600"/>
            <a:ext cx="58705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descr="Would you rather be blind or deaf?"/>
          <p:cNvPicPr>
            <a:picLocks noChangeAspect="1" noChangeArrowheads="1"/>
          </p:cNvPicPr>
          <p:nvPr/>
        </p:nvPicPr>
        <p:blipFill>
          <a:blip r:embed="rId3" cstate="print"/>
          <a:srcRect/>
          <a:stretch>
            <a:fillRect/>
          </a:stretch>
        </p:blipFill>
        <p:spPr bwMode="auto">
          <a:xfrm>
            <a:off x="1543050" y="406400"/>
            <a:ext cx="6153150" cy="599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C:\Documents and Settings\sulll1\Desktop\biomimicry photos\tardigrade, water bear.jpg"/>
          <p:cNvPicPr>
            <a:picLocks noChangeAspect="1" noChangeArrowheads="1"/>
          </p:cNvPicPr>
          <p:nvPr/>
        </p:nvPicPr>
        <p:blipFill>
          <a:blip r:embed="rId3" cstate="print"/>
          <a:srcRect/>
          <a:stretch>
            <a:fillRect/>
          </a:stretch>
        </p:blipFill>
        <p:spPr bwMode="auto">
          <a:xfrm>
            <a:off x="6019800" y="4572000"/>
            <a:ext cx="2887663" cy="2362200"/>
          </a:xfrm>
          <a:prstGeom prst="rect">
            <a:avLst/>
          </a:prstGeom>
          <a:noFill/>
          <a:ln w="9525">
            <a:noFill/>
            <a:miter lim="800000"/>
            <a:headEnd/>
            <a:tailEnd/>
          </a:ln>
        </p:spPr>
      </p:pic>
      <p:pic>
        <p:nvPicPr>
          <p:cNvPr id="27651" name="Picture 9" descr="C:\Documents and Settings\sulll1\Desktop\biomimicry photos\lady bug, 1.jpg"/>
          <p:cNvPicPr>
            <a:picLocks noChangeAspect="1" noChangeArrowheads="1"/>
          </p:cNvPicPr>
          <p:nvPr/>
        </p:nvPicPr>
        <p:blipFill>
          <a:blip r:embed="rId4" cstate="print"/>
          <a:srcRect/>
          <a:stretch>
            <a:fillRect/>
          </a:stretch>
        </p:blipFill>
        <p:spPr bwMode="auto">
          <a:xfrm>
            <a:off x="381000" y="4343400"/>
            <a:ext cx="2370138" cy="2819400"/>
          </a:xfrm>
          <a:prstGeom prst="rect">
            <a:avLst/>
          </a:prstGeom>
          <a:noFill/>
          <a:ln w="9525">
            <a:noFill/>
            <a:miter lim="800000"/>
            <a:headEnd/>
            <a:tailEnd/>
          </a:ln>
        </p:spPr>
      </p:pic>
      <p:pic>
        <p:nvPicPr>
          <p:cNvPr id="27652" name="Picture 2" descr="http://hidesertnaturemuseum.org/wp-content/uploads/2011/06/Spider-web-with-dew.jpg"/>
          <p:cNvPicPr>
            <a:picLocks noChangeAspect="1" noChangeArrowheads="1"/>
          </p:cNvPicPr>
          <p:nvPr/>
        </p:nvPicPr>
        <p:blipFill>
          <a:blip r:embed="rId5" cstate="print"/>
          <a:srcRect/>
          <a:stretch>
            <a:fillRect/>
          </a:stretch>
        </p:blipFill>
        <p:spPr bwMode="auto">
          <a:xfrm>
            <a:off x="-1346200" y="15875"/>
            <a:ext cx="3937000" cy="2651125"/>
          </a:xfrm>
          <a:prstGeom prst="rect">
            <a:avLst/>
          </a:prstGeom>
          <a:noFill/>
          <a:ln w="9525">
            <a:noFill/>
            <a:miter lim="800000"/>
            <a:headEnd/>
            <a:tailEnd/>
          </a:ln>
        </p:spPr>
      </p:pic>
      <p:pic>
        <p:nvPicPr>
          <p:cNvPr id="27653" name="Picture 4" descr="http://www.bear.org/website/images/stories/images/images-new/bear_curled_up_in_den.jpg"/>
          <p:cNvPicPr>
            <a:picLocks noChangeAspect="1" noChangeArrowheads="1"/>
          </p:cNvPicPr>
          <p:nvPr/>
        </p:nvPicPr>
        <p:blipFill>
          <a:blip r:embed="rId6" cstate="print"/>
          <a:srcRect/>
          <a:stretch>
            <a:fillRect/>
          </a:stretch>
        </p:blipFill>
        <p:spPr bwMode="auto">
          <a:xfrm>
            <a:off x="5867400" y="63500"/>
            <a:ext cx="3975100" cy="2679700"/>
          </a:xfrm>
          <a:prstGeom prst="rect">
            <a:avLst/>
          </a:prstGeom>
          <a:noFill/>
          <a:ln w="9525">
            <a:noFill/>
            <a:miter lim="800000"/>
            <a:headEnd/>
            <a:tailEnd/>
          </a:ln>
        </p:spPr>
      </p:pic>
      <p:pic>
        <p:nvPicPr>
          <p:cNvPr id="27654" name="Picture 2" descr="S:\OSMP\Shared\Education\SLIDES\Optimized for PowerPoint\19\19-059.jpg"/>
          <p:cNvPicPr>
            <a:picLocks noChangeAspect="1" noChangeArrowheads="1"/>
          </p:cNvPicPr>
          <p:nvPr/>
        </p:nvPicPr>
        <p:blipFill>
          <a:blip r:embed="rId7" cstate="print"/>
          <a:srcRect/>
          <a:stretch>
            <a:fillRect/>
          </a:stretch>
        </p:blipFill>
        <p:spPr bwMode="auto">
          <a:xfrm>
            <a:off x="2743200" y="0"/>
            <a:ext cx="2971800" cy="4446588"/>
          </a:xfrm>
          <a:prstGeom prst="rect">
            <a:avLst/>
          </a:prstGeom>
          <a:noFill/>
          <a:ln w="9525">
            <a:noFill/>
            <a:miter lim="800000"/>
            <a:headEnd/>
            <a:tailEnd/>
          </a:ln>
        </p:spPr>
      </p:pic>
      <p:pic>
        <p:nvPicPr>
          <p:cNvPr id="27655" name="Picture 7" descr="S:\OSMP\Shared\Education\SLIDES\Optimized for PowerPoint\7777\7777-Veg022.jpg"/>
          <p:cNvPicPr>
            <a:picLocks noChangeAspect="1" noChangeArrowheads="1"/>
          </p:cNvPicPr>
          <p:nvPr/>
        </p:nvPicPr>
        <p:blipFill>
          <a:blip r:embed="rId8" cstate="print"/>
          <a:srcRect/>
          <a:stretch>
            <a:fillRect/>
          </a:stretch>
        </p:blipFill>
        <p:spPr bwMode="auto">
          <a:xfrm>
            <a:off x="-152400" y="2686050"/>
            <a:ext cx="3048000" cy="2286000"/>
          </a:xfrm>
          <a:prstGeom prst="rect">
            <a:avLst/>
          </a:prstGeom>
          <a:noFill/>
          <a:ln w="9525">
            <a:noFill/>
            <a:miter lim="800000"/>
            <a:headEnd/>
            <a:tailEnd/>
          </a:ln>
        </p:spPr>
      </p:pic>
      <p:pic>
        <p:nvPicPr>
          <p:cNvPr id="27656" name="Picture 8" descr="S:\OSMP\Shared\Education\SLIDES\Optimized for PowerPoint\12\12-062.jpg"/>
          <p:cNvPicPr>
            <a:picLocks noChangeAspect="1" noChangeArrowheads="1"/>
          </p:cNvPicPr>
          <p:nvPr/>
        </p:nvPicPr>
        <p:blipFill>
          <a:blip r:embed="rId9" cstate="print"/>
          <a:srcRect/>
          <a:stretch>
            <a:fillRect/>
          </a:stretch>
        </p:blipFill>
        <p:spPr bwMode="auto">
          <a:xfrm>
            <a:off x="2819400" y="3276600"/>
            <a:ext cx="2971800" cy="4495800"/>
          </a:xfrm>
          <a:prstGeom prst="rect">
            <a:avLst/>
          </a:prstGeom>
          <a:noFill/>
          <a:ln w="9525">
            <a:noFill/>
            <a:miter lim="800000"/>
            <a:headEnd/>
            <a:tailEnd/>
          </a:ln>
        </p:spPr>
      </p:pic>
      <p:pic>
        <p:nvPicPr>
          <p:cNvPr id="27657" name="Picture 13" descr="C:\Documents and Settings\sulll1\Desktop\biomimicry photos\Tiger-Salamander.jpg"/>
          <p:cNvPicPr>
            <a:picLocks noChangeAspect="1" noChangeArrowheads="1"/>
          </p:cNvPicPr>
          <p:nvPr/>
        </p:nvPicPr>
        <p:blipFill>
          <a:blip r:embed="rId10" cstate="print"/>
          <a:srcRect/>
          <a:stretch>
            <a:fillRect/>
          </a:stretch>
        </p:blipFill>
        <p:spPr bwMode="auto">
          <a:xfrm>
            <a:off x="5675313" y="2743200"/>
            <a:ext cx="3468687" cy="210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229600" cy="1143000"/>
          </a:xfrm>
        </p:spPr>
        <p:txBody>
          <a:bodyPr/>
          <a:lstStyle/>
          <a:p>
            <a:pPr eaLnBrk="1" hangingPunct="1"/>
            <a:r>
              <a:rPr lang="en-US" smtClean="0">
                <a:latin typeface="Maiandra GD" pitchFamily="34" charset="0"/>
                <a:ea typeface="ＭＳ Ｐゴシック" pitchFamily="34" charset="-128"/>
              </a:rPr>
              <a:t>Biomimicry Process</a:t>
            </a:r>
          </a:p>
        </p:txBody>
      </p:sp>
      <p:sp>
        <p:nvSpPr>
          <p:cNvPr id="28675" name="Content Placeholder 2"/>
          <p:cNvSpPr>
            <a:spLocks noGrp="1"/>
          </p:cNvSpPr>
          <p:nvPr>
            <p:ph idx="1"/>
          </p:nvPr>
        </p:nvSpPr>
        <p:spPr>
          <a:xfrm>
            <a:off x="228600" y="914400"/>
            <a:ext cx="8915400" cy="5562600"/>
          </a:xfrm>
        </p:spPr>
        <p:txBody>
          <a:bodyPr/>
          <a:lstStyle/>
          <a:p>
            <a:pPr eaLnBrk="1" hangingPunct="1"/>
            <a:r>
              <a:rPr lang="en-US" smtClean="0">
                <a:latin typeface="Maiandra GD" pitchFamily="34" charset="0"/>
                <a:ea typeface="ＭＳ Ｐゴシック" pitchFamily="34" charset="-128"/>
              </a:rPr>
              <a:t>Assemble a multi-disciplinary team</a:t>
            </a:r>
          </a:p>
          <a:p>
            <a:pPr lvl="1" eaLnBrk="1" hangingPunct="1"/>
            <a:r>
              <a:rPr lang="en-US" smtClean="0">
                <a:latin typeface="Maiandra GD" pitchFamily="34" charset="0"/>
                <a:ea typeface="ＭＳ Ｐゴシック" pitchFamily="34" charset="-128"/>
              </a:rPr>
              <a:t> Engineer, Biologist, Designer, Architect, Planner</a:t>
            </a:r>
          </a:p>
          <a:p>
            <a:pPr eaLnBrk="1" hangingPunct="1"/>
            <a:r>
              <a:rPr lang="en-US" smtClean="0">
                <a:latin typeface="Maiandra GD" pitchFamily="34" charset="0"/>
                <a:ea typeface="ＭＳ Ｐゴシック" pitchFamily="34" charset="-128"/>
              </a:rPr>
              <a:t>Identify the problem and its context</a:t>
            </a:r>
          </a:p>
          <a:p>
            <a:pPr eaLnBrk="1" hangingPunct="1"/>
            <a:r>
              <a:rPr lang="en-US" smtClean="0">
                <a:latin typeface="Maiandra GD" pitchFamily="34" charset="0"/>
                <a:ea typeface="ＭＳ Ｐゴシック" pitchFamily="34" charset="-128"/>
              </a:rPr>
              <a:t>Research how nature solves that problem</a:t>
            </a:r>
          </a:p>
          <a:p>
            <a:pPr eaLnBrk="1" hangingPunct="1"/>
            <a:r>
              <a:rPr lang="en-US" smtClean="0">
                <a:latin typeface="Maiandra GD" pitchFamily="34" charset="0"/>
                <a:ea typeface="ＭＳ Ｐゴシック" pitchFamily="34" charset="-128"/>
              </a:rPr>
              <a:t>Define the design concepts behind nature</a:t>
            </a:r>
            <a:r>
              <a:rPr lang="ja-JP" altLang="en-US" smtClean="0">
                <a:latin typeface="Maiandra GD" pitchFamily="34" charset="0"/>
                <a:ea typeface="ＭＳ Ｐゴシック" pitchFamily="34" charset="-128"/>
              </a:rPr>
              <a:t>’</a:t>
            </a:r>
            <a:r>
              <a:rPr lang="en-US" altLang="ja-JP" smtClean="0">
                <a:latin typeface="Maiandra GD" pitchFamily="34" charset="0"/>
                <a:ea typeface="ＭＳ Ｐゴシック" pitchFamily="34" charset="-128"/>
              </a:rPr>
              <a:t>s solutions </a:t>
            </a:r>
          </a:p>
          <a:p>
            <a:pPr eaLnBrk="1" hangingPunct="1"/>
            <a:r>
              <a:rPr lang="en-US" smtClean="0">
                <a:latin typeface="Maiandra GD" pitchFamily="34" charset="0"/>
                <a:ea typeface="ＭＳ Ｐゴシック" pitchFamily="34" charset="-128"/>
              </a:rPr>
              <a:t>Brainstorm multiple human applications reflecting nature</a:t>
            </a:r>
            <a:r>
              <a:rPr lang="ja-JP" altLang="en-US" smtClean="0">
                <a:latin typeface="Maiandra GD" pitchFamily="34" charset="0"/>
                <a:ea typeface="ＭＳ Ｐゴシック" pitchFamily="34" charset="-128"/>
              </a:rPr>
              <a:t>’</a:t>
            </a:r>
            <a:r>
              <a:rPr lang="en-US" altLang="ja-JP" smtClean="0">
                <a:latin typeface="Maiandra GD" pitchFamily="34" charset="0"/>
                <a:ea typeface="ＭＳ Ｐゴシック" pitchFamily="34" charset="-128"/>
              </a:rPr>
              <a:t>s solutions</a:t>
            </a:r>
          </a:p>
          <a:p>
            <a:pPr eaLnBrk="1" hangingPunct="1"/>
            <a:r>
              <a:rPr lang="en-US" smtClean="0">
                <a:latin typeface="Maiandra GD" pitchFamily="34" charset="0"/>
                <a:ea typeface="ＭＳ Ｐゴシック" pitchFamily="34" charset="-128"/>
              </a:rPr>
              <a:t>Test those applications, ensuring that they adhere to all of Life</a:t>
            </a:r>
            <a:r>
              <a:rPr lang="ja-JP" altLang="en-US" smtClean="0">
                <a:latin typeface="Maiandra GD" pitchFamily="34" charset="0"/>
                <a:ea typeface="ＭＳ Ｐゴシック" pitchFamily="34" charset="-128"/>
              </a:rPr>
              <a:t>’</a:t>
            </a:r>
            <a:r>
              <a:rPr lang="en-US" altLang="ja-JP" smtClean="0">
                <a:latin typeface="Maiandra GD" pitchFamily="34" charset="0"/>
                <a:ea typeface="ＭＳ Ｐゴシック" pitchFamily="34" charset="-128"/>
              </a:rPr>
              <a:t>s Principles</a:t>
            </a:r>
            <a:endParaRPr lang="en-US" smtClean="0">
              <a:latin typeface="Maiandra GD"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latin typeface="Maiandra GD" pitchFamily="34" charset="0"/>
                <a:ea typeface="ＭＳ Ｐゴシック" pitchFamily="34" charset="-128"/>
              </a:rPr>
              <a:t>Life</a:t>
            </a:r>
            <a:r>
              <a:rPr lang="ja-JP" altLang="en-US" smtClean="0">
                <a:latin typeface="Maiandra GD" pitchFamily="34" charset="0"/>
                <a:ea typeface="ＭＳ Ｐゴシック" pitchFamily="34" charset="-128"/>
              </a:rPr>
              <a:t>’</a:t>
            </a:r>
            <a:r>
              <a:rPr lang="en-US" altLang="ja-JP" smtClean="0">
                <a:latin typeface="Maiandra GD" pitchFamily="34" charset="0"/>
                <a:ea typeface="ＭＳ Ｐゴシック" pitchFamily="34" charset="-128"/>
              </a:rPr>
              <a:t>s Principles</a:t>
            </a:r>
            <a:endParaRPr lang="en-US" smtClean="0">
              <a:latin typeface="Maiandra GD" pitchFamily="34" charset="0"/>
              <a:ea typeface="ＭＳ Ｐゴシック" pitchFamily="34" charset="-128"/>
            </a:endParaRPr>
          </a:p>
        </p:txBody>
      </p:sp>
      <p:sp>
        <p:nvSpPr>
          <p:cNvPr id="29699" name="Content Placeholder 2"/>
          <p:cNvSpPr>
            <a:spLocks noGrp="1"/>
          </p:cNvSpPr>
          <p:nvPr>
            <p:ph idx="1"/>
          </p:nvPr>
        </p:nvSpPr>
        <p:spPr>
          <a:xfrm>
            <a:off x="457200" y="1447800"/>
            <a:ext cx="8229600" cy="5715000"/>
          </a:xfrm>
        </p:spPr>
        <p:txBody>
          <a:bodyPr/>
          <a:lstStyle/>
          <a:p>
            <a:pPr eaLnBrk="1" hangingPunct="1"/>
            <a:r>
              <a:rPr lang="en-US" smtClean="0">
                <a:latin typeface="Maiandra GD" pitchFamily="34" charset="0"/>
                <a:ea typeface="ＭＳ Ｐゴシック" pitchFamily="34" charset="-128"/>
              </a:rPr>
              <a:t>Be resource (material &amp; energy) efficient</a:t>
            </a:r>
          </a:p>
          <a:p>
            <a:pPr eaLnBrk="1" hangingPunct="1"/>
            <a:endParaRPr lang="en-US" sz="1400" smtClean="0">
              <a:latin typeface="Maiandra GD" pitchFamily="34" charset="0"/>
              <a:ea typeface="ＭＳ Ｐゴシック" pitchFamily="34" charset="-128"/>
            </a:endParaRPr>
          </a:p>
          <a:p>
            <a:pPr eaLnBrk="1" hangingPunct="1"/>
            <a:r>
              <a:rPr lang="en-US" smtClean="0">
                <a:latin typeface="Maiandra GD" pitchFamily="34" charset="0"/>
                <a:ea typeface="ＭＳ Ｐゴシック" pitchFamily="34" charset="-128"/>
              </a:rPr>
              <a:t>Adapt to changing conditions</a:t>
            </a:r>
          </a:p>
          <a:p>
            <a:pPr eaLnBrk="1" hangingPunct="1"/>
            <a:endParaRPr lang="en-US" sz="1400" smtClean="0">
              <a:latin typeface="Maiandra GD" pitchFamily="34" charset="0"/>
              <a:ea typeface="ＭＳ Ｐゴシック" pitchFamily="34" charset="-128"/>
            </a:endParaRPr>
          </a:p>
          <a:p>
            <a:pPr eaLnBrk="1" hangingPunct="1"/>
            <a:r>
              <a:rPr lang="en-US" smtClean="0">
                <a:latin typeface="Maiandra GD" pitchFamily="34" charset="0"/>
                <a:ea typeface="ＭＳ Ｐゴシック" pitchFamily="34" charset="-128"/>
              </a:rPr>
              <a:t>Be locally attuned and responsive</a:t>
            </a:r>
          </a:p>
          <a:p>
            <a:pPr eaLnBrk="1" hangingPunct="1"/>
            <a:endParaRPr lang="en-US" sz="1400" smtClean="0">
              <a:latin typeface="Maiandra GD" pitchFamily="34" charset="0"/>
              <a:ea typeface="ＭＳ Ｐゴシック" pitchFamily="34" charset="-128"/>
            </a:endParaRPr>
          </a:p>
          <a:p>
            <a:pPr eaLnBrk="1" hangingPunct="1"/>
            <a:r>
              <a:rPr lang="en-US" smtClean="0">
                <a:latin typeface="Maiandra GD" pitchFamily="34" charset="0"/>
                <a:ea typeface="ＭＳ Ｐゴシック" pitchFamily="34" charset="-128"/>
              </a:rPr>
              <a:t>Use life friendly chemistry</a:t>
            </a:r>
          </a:p>
          <a:p>
            <a:pPr eaLnBrk="1" hangingPunct="1"/>
            <a:endParaRPr lang="en-US" sz="1400" smtClean="0">
              <a:latin typeface="Maiandra GD" pitchFamily="34" charset="0"/>
              <a:ea typeface="ＭＳ Ｐゴシック" pitchFamily="34" charset="-128"/>
            </a:endParaRPr>
          </a:p>
          <a:p>
            <a:pPr eaLnBrk="1" hangingPunct="1"/>
            <a:r>
              <a:rPr lang="en-US" smtClean="0">
                <a:latin typeface="Maiandra GD" pitchFamily="34" charset="0"/>
                <a:ea typeface="ＭＳ Ｐゴシック" pitchFamily="34" charset="-128"/>
              </a:rPr>
              <a:t>Integrate growth and development</a:t>
            </a:r>
          </a:p>
          <a:p>
            <a:pPr eaLnBrk="1" hangingPunct="1"/>
            <a:endParaRPr lang="en-US" sz="1400" smtClean="0">
              <a:latin typeface="Maiandra GD" pitchFamily="34" charset="0"/>
              <a:ea typeface="ＭＳ Ｐゴシック" pitchFamily="34" charset="-128"/>
            </a:endParaRPr>
          </a:p>
          <a:p>
            <a:pPr eaLnBrk="1" hangingPunct="1"/>
            <a:r>
              <a:rPr lang="en-US" smtClean="0">
                <a:latin typeface="Maiandra GD" pitchFamily="34" charset="0"/>
                <a:ea typeface="ＭＳ Ｐゴシック" pitchFamily="34" charset="-128"/>
              </a:rPr>
              <a:t>Evolve to survive</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lstStyle/>
          <a:p>
            <a:r>
              <a:rPr lang="en-US" dirty="0" smtClean="0"/>
              <a:t>Life’s Principles</a:t>
            </a:r>
            <a:endParaRPr lang="en-US" dirty="0"/>
          </a:p>
        </p:txBody>
      </p:sp>
      <p:pic>
        <p:nvPicPr>
          <p:cNvPr id="144386" name="Picture 2" descr="C:\Users\Guy\Desktop\lifes_principles_v5.png"/>
          <p:cNvPicPr>
            <a:picLocks noChangeAspect="1" noChangeArrowheads="1"/>
          </p:cNvPicPr>
          <p:nvPr/>
        </p:nvPicPr>
        <p:blipFill>
          <a:blip r:embed="rId3" cstate="print"/>
          <a:srcRect/>
          <a:stretch>
            <a:fillRect/>
          </a:stretch>
        </p:blipFill>
        <p:spPr bwMode="auto">
          <a:xfrm>
            <a:off x="381000" y="457200"/>
            <a:ext cx="7696200" cy="5881841"/>
          </a:xfrm>
          <a:prstGeom prst="rect">
            <a:avLst/>
          </a:prstGeom>
          <a:noFill/>
        </p:spPr>
      </p:pic>
      <p:sp>
        <p:nvSpPr>
          <p:cNvPr id="5" name="TextBox 4"/>
          <p:cNvSpPr txBox="1"/>
          <p:nvPr/>
        </p:nvSpPr>
        <p:spPr>
          <a:xfrm>
            <a:off x="-304800" y="6172200"/>
            <a:ext cx="7391400" cy="461665"/>
          </a:xfrm>
          <a:prstGeom prst="rect">
            <a:avLst/>
          </a:prstGeom>
          <a:noFill/>
        </p:spPr>
        <p:txBody>
          <a:bodyPr wrap="square" rtlCol="0">
            <a:spAutoFit/>
          </a:bodyPr>
          <a:lstStyle/>
          <a:p>
            <a:r>
              <a:rPr lang="en-US" sz="2400" b="1" i="1" dirty="0" smtClean="0"/>
              <a:t>                             Replicate Strategies That Work</a:t>
            </a:r>
            <a:endParaRPr lang="en-US" sz="2400" b="1" i="1" dirty="0"/>
          </a:p>
        </p:txBody>
      </p:sp>
      <p:sp>
        <p:nvSpPr>
          <p:cNvPr id="6" name="TextBox 5"/>
          <p:cNvSpPr txBox="1"/>
          <p:nvPr/>
        </p:nvSpPr>
        <p:spPr>
          <a:xfrm>
            <a:off x="6781800" y="228600"/>
            <a:ext cx="2362200" cy="923330"/>
          </a:xfrm>
          <a:prstGeom prst="rect">
            <a:avLst/>
          </a:prstGeom>
          <a:noFill/>
        </p:spPr>
        <p:txBody>
          <a:bodyPr wrap="square" rtlCol="0">
            <a:spAutoFit/>
          </a:bodyPr>
          <a:lstStyle/>
          <a:p>
            <a:r>
              <a:rPr lang="en-US" dirty="0" smtClean="0">
                <a:solidFill>
                  <a:schemeClr val="accent1">
                    <a:lumMod val="40000"/>
                    <a:lumOff val="60000"/>
                  </a:schemeClr>
                </a:solidFill>
              </a:rPr>
              <a:t>http://biomimicry.net/about/biomimicry/lifes-principles/</a:t>
            </a:r>
            <a:endParaRPr lang="en-US" dirty="0">
              <a:solidFill>
                <a:schemeClr val="accent1">
                  <a:lumMod val="40000"/>
                  <a:lumOff val="6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76200"/>
            <a:ext cx="8991600" cy="1470025"/>
          </a:xfrm>
        </p:spPr>
        <p:txBody>
          <a:bodyPr/>
          <a:lstStyle/>
          <a:p>
            <a:pPr eaLnBrk="1" hangingPunct="1"/>
            <a:r>
              <a:rPr lang="en-US" smtClean="0">
                <a:latin typeface="Maiandra GD" pitchFamily="34" charset="0"/>
                <a:ea typeface="ＭＳ Ｐゴシック" pitchFamily="34" charset="-128"/>
              </a:rPr>
              <a:t>This Presentation will …</a:t>
            </a:r>
          </a:p>
        </p:txBody>
      </p:sp>
      <p:sp>
        <p:nvSpPr>
          <p:cNvPr id="4099" name="TextBox 4"/>
          <p:cNvSpPr txBox="1">
            <a:spLocks noChangeArrowheads="1"/>
          </p:cNvSpPr>
          <p:nvPr/>
        </p:nvSpPr>
        <p:spPr bwMode="auto">
          <a:xfrm>
            <a:off x="304800" y="1981200"/>
            <a:ext cx="8686800" cy="3140075"/>
          </a:xfrm>
          <a:prstGeom prst="rect">
            <a:avLst/>
          </a:prstGeom>
          <a:noFill/>
          <a:ln w="9525">
            <a:noFill/>
            <a:miter lim="800000"/>
            <a:headEnd/>
            <a:tailEnd/>
          </a:ln>
        </p:spPr>
        <p:txBody>
          <a:bodyPr>
            <a:spAutoFit/>
          </a:bodyPr>
          <a:lstStyle/>
          <a:p>
            <a:pPr>
              <a:buFont typeface="Arial" pitchFamily="34" charset="0"/>
              <a:buChar char="•"/>
            </a:pPr>
            <a:r>
              <a:rPr lang="en-US" sz="2800">
                <a:latin typeface="Maiandra GD" pitchFamily="34" charset="0"/>
              </a:rPr>
              <a:t> Discuss how nature can be our mentor</a:t>
            </a:r>
          </a:p>
          <a:p>
            <a:pPr>
              <a:buFont typeface="Arial" pitchFamily="34" charset="0"/>
              <a:buChar char="•"/>
            </a:pPr>
            <a:endParaRPr lang="en-US" sz="1000">
              <a:latin typeface="Maiandra GD" pitchFamily="34" charset="0"/>
            </a:endParaRPr>
          </a:p>
          <a:p>
            <a:pPr>
              <a:buFont typeface="Arial" pitchFamily="34" charset="0"/>
              <a:buChar char="•"/>
            </a:pPr>
            <a:r>
              <a:rPr lang="en-US" sz="2800">
                <a:latin typeface="Maiandra GD" pitchFamily="34" charset="0"/>
              </a:rPr>
              <a:t> Review the evolutionary history of life on Earth</a:t>
            </a:r>
          </a:p>
          <a:p>
            <a:pPr>
              <a:buFont typeface="Arial" pitchFamily="34" charset="0"/>
              <a:buChar char="•"/>
            </a:pPr>
            <a:endParaRPr lang="en-US" sz="1000">
              <a:latin typeface="Maiandra GD" pitchFamily="34" charset="0"/>
            </a:endParaRPr>
          </a:p>
          <a:p>
            <a:pPr>
              <a:buFont typeface="Arial" pitchFamily="34" charset="0"/>
              <a:buChar char="•"/>
            </a:pPr>
            <a:r>
              <a:rPr lang="en-US" sz="2800">
                <a:latin typeface="Maiandra GD" pitchFamily="34" charset="0"/>
              </a:rPr>
              <a:t> Explain the methodology of Biomimicry</a:t>
            </a:r>
          </a:p>
          <a:p>
            <a:pPr>
              <a:buFont typeface="Arial" pitchFamily="34" charset="0"/>
              <a:buChar char="•"/>
            </a:pPr>
            <a:endParaRPr lang="en-US" sz="1000">
              <a:latin typeface="Maiandra GD" pitchFamily="34" charset="0"/>
            </a:endParaRPr>
          </a:p>
          <a:p>
            <a:pPr>
              <a:buFont typeface="Arial" pitchFamily="34" charset="0"/>
              <a:buChar char="•"/>
            </a:pPr>
            <a:r>
              <a:rPr lang="en-US" sz="2800">
                <a:latin typeface="Maiandra GD" pitchFamily="34" charset="0"/>
              </a:rPr>
              <a:t> Give examples of how nature solves problems </a:t>
            </a:r>
          </a:p>
          <a:p>
            <a:pPr>
              <a:buFont typeface="Arial" pitchFamily="34" charset="0"/>
              <a:buChar char="•"/>
            </a:pPr>
            <a:endParaRPr lang="en-US" sz="1000">
              <a:latin typeface="Maiandra GD" pitchFamily="34" charset="0"/>
            </a:endParaRPr>
          </a:p>
          <a:p>
            <a:pPr>
              <a:buFont typeface="Arial" pitchFamily="34" charset="0"/>
              <a:buChar char="•"/>
            </a:pPr>
            <a:r>
              <a:rPr lang="en-US" sz="2800">
                <a:latin typeface="Maiandra GD" pitchFamily="34" charset="0"/>
              </a:rPr>
              <a:t> Show how people have applied nature</a:t>
            </a:r>
            <a:r>
              <a:rPr lang="en-US" altLang="en-US" sz="2800">
                <a:latin typeface="Maiandra GD" pitchFamily="34" charset="0"/>
              </a:rPr>
              <a:t>’</a:t>
            </a:r>
            <a:r>
              <a:rPr lang="en-US" sz="2800">
                <a:latin typeface="Maiandra GD" pitchFamily="34" charset="0"/>
              </a:rPr>
              <a:t>s strategies</a:t>
            </a:r>
          </a:p>
          <a:p>
            <a:pPr>
              <a:buFont typeface="Arial" pitchFamily="34" charset="0"/>
              <a:buChar char="•"/>
            </a:pPr>
            <a:endParaRPr lang="en-US">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6858000"/>
          </a:xfrm>
        </p:spPr>
        <p:txBody>
          <a:bodyPr rtlCol="0">
            <a:normAutofit fontScale="25000" lnSpcReduction="20000"/>
          </a:bodyPr>
          <a:lstStyle/>
          <a:p>
            <a:pPr eaLnBrk="1" fontAlgn="auto" hangingPunct="1">
              <a:spcAft>
                <a:spcPts val="0"/>
              </a:spcAft>
              <a:buFont typeface="Arial" pitchFamily="34" charset="0"/>
              <a:buNone/>
              <a:defRPr/>
            </a:pPr>
            <a:endParaRPr lang="en-US" sz="5600" dirty="0" smtClean="0">
              <a:latin typeface="Maiandra GD" pitchFamily="34" charset="0"/>
              <a:ea typeface="+mn-ea"/>
            </a:endParaRPr>
          </a:p>
          <a:p>
            <a:pPr eaLnBrk="1" fontAlgn="auto" hangingPunct="1">
              <a:spcAft>
                <a:spcPts val="0"/>
              </a:spcAft>
              <a:defRPr/>
            </a:pPr>
            <a:r>
              <a:rPr lang="en-US" sz="12800" b="1" dirty="0" smtClean="0">
                <a:latin typeface="Maiandra GD" pitchFamily="34" charset="0"/>
                <a:ea typeface="+mn-ea"/>
              </a:rPr>
              <a:t>Be locally attuned and responsive</a:t>
            </a:r>
          </a:p>
          <a:p>
            <a:pPr lvl="1" eaLnBrk="1" fontAlgn="auto" hangingPunct="1">
              <a:spcAft>
                <a:spcPts val="0"/>
              </a:spcAft>
              <a:defRPr/>
            </a:pPr>
            <a:r>
              <a:rPr lang="en-US" sz="12400" dirty="0" smtClean="0">
                <a:latin typeface="Maiandra GD" pitchFamily="34" charset="0"/>
                <a:ea typeface="+mn-ea"/>
              </a:rPr>
              <a:t>use readily available materials  and energy</a:t>
            </a:r>
          </a:p>
          <a:p>
            <a:pPr lvl="1" eaLnBrk="1" fontAlgn="auto" hangingPunct="1">
              <a:spcAft>
                <a:spcPts val="0"/>
              </a:spcAft>
              <a:defRPr/>
            </a:pPr>
            <a:r>
              <a:rPr lang="en-US" sz="12400" dirty="0" smtClean="0">
                <a:latin typeface="Maiandra GD" pitchFamily="34" charset="0"/>
                <a:ea typeface="+mn-ea"/>
              </a:rPr>
              <a:t>cultivate cooperative relationships</a:t>
            </a:r>
          </a:p>
          <a:p>
            <a:pPr lvl="1" eaLnBrk="1" fontAlgn="auto" hangingPunct="1">
              <a:spcAft>
                <a:spcPts val="0"/>
              </a:spcAft>
              <a:defRPr/>
            </a:pPr>
            <a:r>
              <a:rPr lang="en-US" sz="12400" dirty="0" smtClean="0">
                <a:latin typeface="Maiandra GD" pitchFamily="34" charset="0"/>
                <a:ea typeface="+mn-ea"/>
              </a:rPr>
              <a:t>leverage cyclic processes</a:t>
            </a:r>
          </a:p>
          <a:p>
            <a:pPr lvl="1" eaLnBrk="1" fontAlgn="auto" hangingPunct="1">
              <a:spcAft>
                <a:spcPts val="0"/>
              </a:spcAft>
              <a:defRPr/>
            </a:pPr>
            <a:r>
              <a:rPr lang="en-US" sz="12400" dirty="0" smtClean="0">
                <a:latin typeface="Maiandra GD" pitchFamily="34" charset="0"/>
                <a:ea typeface="+mn-ea"/>
              </a:rPr>
              <a:t>use feedback loops</a:t>
            </a:r>
          </a:p>
          <a:p>
            <a:pPr eaLnBrk="1" fontAlgn="auto" hangingPunct="1">
              <a:spcAft>
                <a:spcPts val="0"/>
              </a:spcAft>
              <a:defRPr/>
            </a:pPr>
            <a:endParaRPr lang="en-US" sz="8000" dirty="0" smtClean="0">
              <a:latin typeface="Maiandra GD" pitchFamily="34" charset="0"/>
              <a:ea typeface="+mn-ea"/>
            </a:endParaRPr>
          </a:p>
          <a:p>
            <a:pPr eaLnBrk="1" fontAlgn="auto" hangingPunct="1">
              <a:spcAft>
                <a:spcPts val="0"/>
              </a:spcAft>
              <a:defRPr/>
            </a:pPr>
            <a:endParaRPr lang="en-US" sz="5600" dirty="0" smtClean="0">
              <a:latin typeface="Maiandra GD" pitchFamily="34" charset="0"/>
              <a:ea typeface="+mn-ea"/>
            </a:endParaRPr>
          </a:p>
          <a:p>
            <a:pPr eaLnBrk="1" fontAlgn="auto" hangingPunct="1">
              <a:spcAft>
                <a:spcPts val="0"/>
              </a:spcAft>
              <a:defRPr/>
            </a:pPr>
            <a:r>
              <a:rPr lang="en-US" sz="12800" b="1" dirty="0" smtClean="0">
                <a:latin typeface="Maiandra GD" pitchFamily="34" charset="0"/>
                <a:ea typeface="+mn-ea"/>
              </a:rPr>
              <a:t>Adapt to changing conditions</a:t>
            </a:r>
          </a:p>
          <a:p>
            <a:pPr lvl="1" eaLnBrk="1" fontAlgn="auto" hangingPunct="1">
              <a:spcAft>
                <a:spcPts val="0"/>
              </a:spcAft>
              <a:defRPr/>
            </a:pPr>
            <a:r>
              <a:rPr lang="en-US" sz="12400" dirty="0" smtClean="0">
                <a:latin typeface="Maiandra GD" pitchFamily="34" charset="0"/>
                <a:ea typeface="+mn-ea"/>
              </a:rPr>
              <a:t>maintain integrity through self-renewal</a:t>
            </a:r>
          </a:p>
          <a:p>
            <a:pPr lvl="1" eaLnBrk="1" fontAlgn="auto" hangingPunct="1">
              <a:spcAft>
                <a:spcPts val="0"/>
              </a:spcAft>
              <a:defRPr/>
            </a:pPr>
            <a:r>
              <a:rPr lang="en-US" sz="12400" dirty="0" smtClean="0">
                <a:latin typeface="Maiandra GD" pitchFamily="34" charset="0"/>
                <a:ea typeface="+mn-ea"/>
              </a:rPr>
              <a:t>embody resilience through variation, redundancy, and decentralization</a:t>
            </a:r>
          </a:p>
          <a:p>
            <a:pPr lvl="1" eaLnBrk="1" fontAlgn="auto" hangingPunct="1">
              <a:spcAft>
                <a:spcPts val="0"/>
              </a:spcAft>
              <a:defRPr/>
            </a:pPr>
            <a:r>
              <a:rPr lang="en-US" sz="12400" dirty="0" smtClean="0">
                <a:latin typeface="Maiandra GD" pitchFamily="34" charset="0"/>
                <a:ea typeface="+mn-ea"/>
              </a:rPr>
              <a:t>incorporate diversity</a:t>
            </a:r>
          </a:p>
          <a:p>
            <a:pPr eaLnBrk="1" fontAlgn="auto" hangingPunct="1">
              <a:spcAft>
                <a:spcPts val="0"/>
              </a:spcAft>
              <a:defRPr/>
            </a:pPr>
            <a:endParaRPr lang="en-US" sz="12800" dirty="0" smtClean="0">
              <a:ea typeface="+mn-ea"/>
            </a:endParaRPr>
          </a:p>
          <a:p>
            <a:pPr eaLnBrk="1" fontAlgn="auto" hangingPunct="1">
              <a:spcAft>
                <a:spcPts val="0"/>
              </a:spcAft>
              <a:defRPr/>
            </a:pPr>
            <a:endParaRPr lang="en-US" dirty="0">
              <a:ea typeface="+mn-ea"/>
            </a:endParaRPr>
          </a:p>
        </p:txBody>
      </p:sp>
      <p:sp>
        <p:nvSpPr>
          <p:cNvPr id="30723" name="TextBox 3"/>
          <p:cNvSpPr txBox="1">
            <a:spLocks noChangeArrowheads="1"/>
          </p:cNvSpPr>
          <p:nvPr/>
        </p:nvSpPr>
        <p:spPr bwMode="auto">
          <a:xfrm>
            <a:off x="228600" y="304800"/>
            <a:ext cx="9144000" cy="738188"/>
          </a:xfrm>
          <a:prstGeom prst="rect">
            <a:avLst/>
          </a:prstGeom>
          <a:noFill/>
          <a:ln w="9525">
            <a:noFill/>
            <a:miter lim="800000"/>
            <a:headEnd/>
            <a:tailEnd/>
          </a:ln>
        </p:spPr>
        <p:txBody>
          <a:bodyPr>
            <a:spAutoFit/>
          </a:bodyPr>
          <a:lstStyle/>
          <a:p>
            <a:r>
              <a:rPr lang="en-US" sz="4200">
                <a:latin typeface="Maiandra GD" pitchFamily="34" charset="0"/>
              </a:rPr>
              <a:t>Examples of Life</a:t>
            </a:r>
            <a:r>
              <a:rPr lang="ja-JP" altLang="en-US" sz="4200">
                <a:latin typeface="Maiandra GD" pitchFamily="34" charset="0"/>
              </a:rPr>
              <a:t>’</a:t>
            </a:r>
            <a:r>
              <a:rPr lang="en-US" altLang="ja-JP" sz="4200">
                <a:latin typeface="Maiandra GD" pitchFamily="34" charset="0"/>
              </a:rPr>
              <a:t>s Principle</a:t>
            </a:r>
            <a:r>
              <a:rPr lang="ja-JP" altLang="en-US" sz="4200">
                <a:latin typeface="Maiandra GD" pitchFamily="34" charset="0"/>
              </a:rPr>
              <a:t>’</a:t>
            </a:r>
            <a:r>
              <a:rPr lang="en-US" altLang="ja-JP" sz="4200">
                <a:latin typeface="Maiandra GD" pitchFamily="34" charset="0"/>
              </a:rPr>
              <a:t>s Strategies</a:t>
            </a:r>
            <a:endParaRPr lang="en-US" sz="4200">
              <a:latin typeface="Maiandra G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1750" name="Rectangle 12"/>
          <p:cNvSpPr>
            <a:spLocks noChangeArrowheads="1"/>
          </p:cNvSpPr>
          <p:nvPr/>
        </p:nvSpPr>
        <p:spPr bwMode="auto">
          <a:xfrm>
            <a:off x="533400" y="2405063"/>
            <a:ext cx="4800600" cy="1938337"/>
          </a:xfrm>
          <a:prstGeom prst="rect">
            <a:avLst/>
          </a:prstGeom>
          <a:noFill/>
          <a:ln w="9525">
            <a:noFill/>
            <a:miter lim="800000"/>
            <a:headEnd/>
            <a:tailEnd/>
          </a:ln>
        </p:spPr>
        <p:txBody>
          <a:bodyPr>
            <a:spAutoFit/>
          </a:bodyPr>
          <a:lstStyle/>
          <a:p>
            <a:r>
              <a:rPr lang="en-US" sz="4000">
                <a:solidFill>
                  <a:srgbClr val="000000"/>
                </a:solidFill>
                <a:latin typeface="Maiandra GD" pitchFamily="34" charset="0"/>
              </a:rPr>
              <a:t>How does nature</a:t>
            </a:r>
          </a:p>
          <a:p>
            <a:r>
              <a:rPr lang="en-US" sz="4000">
                <a:latin typeface="Maiandra GD" pitchFamily="34" charset="0"/>
              </a:rPr>
              <a:t>adapt to change?</a:t>
            </a:r>
          </a:p>
          <a:p>
            <a:endParaRPr lang="en-US" sz="4000">
              <a:solidFill>
                <a:srgbClr val="000000"/>
              </a:solidFill>
              <a:latin typeface="Calibri" pitchFamily="34" charset="0"/>
            </a:endParaRPr>
          </a:p>
        </p:txBody>
      </p:sp>
      <p:pic>
        <p:nvPicPr>
          <p:cNvPr id="31751"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pic>
        <p:nvPicPr>
          <p:cNvPr id="31752" name="Picture 2" descr="http://www.sprint.com/responsibility/ouroperations/images/PlantParchedGround.jpg"/>
          <p:cNvPicPr>
            <a:picLocks noChangeAspect="1" noChangeArrowheads="1"/>
          </p:cNvPicPr>
          <p:nvPr/>
        </p:nvPicPr>
        <p:blipFill>
          <a:blip r:embed="rId4" cstate="print"/>
          <a:srcRect/>
          <a:stretch>
            <a:fillRect/>
          </a:stretch>
        </p:blipFill>
        <p:spPr bwMode="auto">
          <a:xfrm>
            <a:off x="4800600" y="381000"/>
            <a:ext cx="4135438" cy="6268453"/>
          </a:xfrm>
          <a:prstGeom prst="rect">
            <a:avLst/>
          </a:prstGeom>
          <a:noFill/>
          <a:ln w="9525">
            <a:noFill/>
            <a:miter lim="800000"/>
            <a:headEnd/>
            <a:tailEnd/>
          </a:ln>
        </p:spPr>
      </p:pic>
      <p:sp>
        <p:nvSpPr>
          <p:cNvPr id="31753" name="Rectangle 8"/>
          <p:cNvSpPr>
            <a:spLocks noChangeArrowheads="1"/>
          </p:cNvSpPr>
          <p:nvPr/>
        </p:nvSpPr>
        <p:spPr bwMode="auto">
          <a:xfrm>
            <a:off x="304800" y="228600"/>
            <a:ext cx="5029200" cy="708025"/>
          </a:xfrm>
          <a:prstGeom prst="rect">
            <a:avLst/>
          </a:prstGeom>
          <a:noFill/>
          <a:ln w="9525">
            <a:noFill/>
            <a:miter lim="800000"/>
            <a:headEnd/>
            <a:tailEnd/>
          </a:ln>
        </p:spPr>
        <p:txBody>
          <a:bodyPr>
            <a:spAutoFit/>
          </a:bodyPr>
          <a:lstStyle/>
          <a:p>
            <a:r>
              <a:rPr lang="en-US" sz="4000" b="1" dirty="0">
                <a:solidFill>
                  <a:srgbClr val="000000"/>
                </a:solidFill>
                <a:latin typeface="Maiandra GD" pitchFamily="34" charset="0"/>
              </a:rPr>
              <a:t>How does nature?</a:t>
            </a:r>
            <a:endParaRPr lang="en-US" sz="40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2774" name="Rectangle 12"/>
          <p:cNvSpPr>
            <a:spLocks noChangeArrowheads="1"/>
          </p:cNvSpPr>
          <p:nvPr/>
        </p:nvSpPr>
        <p:spPr bwMode="auto">
          <a:xfrm>
            <a:off x="228600" y="228600"/>
            <a:ext cx="6838950" cy="708025"/>
          </a:xfrm>
          <a:prstGeom prst="rect">
            <a:avLst/>
          </a:prstGeom>
          <a:noFill/>
          <a:ln w="9525">
            <a:noFill/>
            <a:miter lim="800000"/>
            <a:headEnd/>
            <a:tailEnd/>
          </a:ln>
        </p:spPr>
        <p:txBody>
          <a:bodyPr>
            <a:spAutoFit/>
          </a:bodyPr>
          <a:lstStyle/>
          <a:p>
            <a:r>
              <a:rPr lang="en-US" sz="4000">
                <a:solidFill>
                  <a:srgbClr val="000000"/>
                </a:solidFill>
                <a:latin typeface="Maiandra GD" pitchFamily="34" charset="0"/>
              </a:rPr>
              <a:t>How does nature?</a:t>
            </a:r>
            <a:endParaRPr lang="en-US" sz="4000">
              <a:solidFill>
                <a:srgbClr val="000000"/>
              </a:solidFill>
              <a:latin typeface="Calibri" pitchFamily="34" charset="0"/>
            </a:endParaRPr>
          </a:p>
        </p:txBody>
      </p:sp>
      <p:pic>
        <p:nvPicPr>
          <p:cNvPr id="32775"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pic>
        <p:nvPicPr>
          <p:cNvPr id="32776" name="Picture 2"/>
          <p:cNvPicPr>
            <a:picLocks noChangeAspect="1" noChangeArrowheads="1"/>
          </p:cNvPicPr>
          <p:nvPr/>
        </p:nvPicPr>
        <p:blipFill>
          <a:blip r:embed="rId4" cstate="print"/>
          <a:srcRect/>
          <a:stretch>
            <a:fillRect/>
          </a:stretch>
        </p:blipFill>
        <p:spPr bwMode="auto">
          <a:xfrm>
            <a:off x="4114800" y="3378200"/>
            <a:ext cx="4419600" cy="2946400"/>
          </a:xfrm>
          <a:prstGeom prst="rect">
            <a:avLst/>
          </a:prstGeom>
          <a:noFill/>
          <a:ln w="9525">
            <a:noFill/>
            <a:miter lim="800000"/>
            <a:headEnd/>
            <a:tailEnd/>
          </a:ln>
        </p:spPr>
      </p:pic>
      <p:sp>
        <p:nvSpPr>
          <p:cNvPr id="32777" name="TextBox 9"/>
          <p:cNvSpPr txBox="1">
            <a:spLocks noChangeArrowheads="1"/>
          </p:cNvSpPr>
          <p:nvPr/>
        </p:nvSpPr>
        <p:spPr bwMode="auto">
          <a:xfrm>
            <a:off x="6477000" y="5715000"/>
            <a:ext cx="1524000" cy="246063"/>
          </a:xfrm>
          <a:prstGeom prst="rect">
            <a:avLst/>
          </a:prstGeom>
          <a:noFill/>
          <a:ln w="9525">
            <a:noFill/>
            <a:miter lim="800000"/>
            <a:headEnd/>
            <a:tailEnd/>
          </a:ln>
        </p:spPr>
        <p:txBody>
          <a:bodyPr>
            <a:spAutoFit/>
          </a:bodyPr>
          <a:lstStyle/>
          <a:p>
            <a:r>
              <a:rPr lang="en-US" sz="1000" i="1">
                <a:latin typeface="Maiandra GD" pitchFamily="34" charset="0"/>
              </a:rPr>
              <a:t>Photo: Shotaku</a:t>
            </a:r>
            <a:endParaRPr lang="en-US" sz="1000">
              <a:latin typeface="Maiandra GD" pitchFamily="34" charset="0"/>
            </a:endParaRPr>
          </a:p>
        </p:txBody>
      </p:sp>
      <p:pic>
        <p:nvPicPr>
          <p:cNvPr id="6148" name="Picture 4" descr="C:\Documents and Settings\sulll1\Desktop\mwestflood01.jpg"/>
          <p:cNvPicPr>
            <a:picLocks noChangeAspect="1" noChangeArrowheads="1"/>
          </p:cNvPicPr>
          <p:nvPr/>
        </p:nvPicPr>
        <p:blipFill>
          <a:blip r:embed="rId5" cstate="print"/>
          <a:srcRect/>
          <a:stretch>
            <a:fillRect/>
          </a:stretch>
        </p:blipFill>
        <p:spPr bwMode="auto">
          <a:xfrm>
            <a:off x="4481513" y="533400"/>
            <a:ext cx="4586287" cy="2667000"/>
          </a:xfrm>
          <a:prstGeom prst="rect">
            <a:avLst/>
          </a:prstGeom>
          <a:noFill/>
          <a:ln w="9525">
            <a:noFill/>
            <a:miter lim="800000"/>
            <a:headEnd/>
            <a:tailEnd/>
          </a:ln>
        </p:spPr>
      </p:pic>
      <p:grpSp>
        <p:nvGrpSpPr>
          <p:cNvPr id="2" name="Group 13"/>
          <p:cNvGrpSpPr>
            <a:grpSpLocks/>
          </p:cNvGrpSpPr>
          <p:nvPr/>
        </p:nvGrpSpPr>
        <p:grpSpPr bwMode="auto">
          <a:xfrm>
            <a:off x="381000" y="1447800"/>
            <a:ext cx="3581400" cy="5410200"/>
            <a:chOff x="152400" y="1447800"/>
            <a:chExt cx="3403493" cy="5410200"/>
          </a:xfrm>
        </p:grpSpPr>
        <p:pic>
          <p:nvPicPr>
            <p:cNvPr id="32780" name="Picture 3" descr="S:\OSMP\COMMUNITY_OUTREACH\Slides\Optimized for PowerPoint\7\7-008.jpg"/>
            <p:cNvPicPr>
              <a:picLocks noChangeAspect="1" noChangeArrowheads="1"/>
            </p:cNvPicPr>
            <p:nvPr/>
          </p:nvPicPr>
          <p:blipFill>
            <a:blip r:embed="rId6" cstate="print"/>
            <a:srcRect/>
            <a:stretch>
              <a:fillRect/>
            </a:stretch>
          </p:blipFill>
          <p:spPr bwMode="auto">
            <a:xfrm>
              <a:off x="152400" y="1447800"/>
              <a:ext cx="3403493" cy="5181600"/>
            </a:xfrm>
            <a:prstGeom prst="rect">
              <a:avLst/>
            </a:prstGeom>
            <a:noFill/>
            <a:ln w="9525">
              <a:noFill/>
              <a:miter lim="800000"/>
              <a:headEnd/>
              <a:tailEnd/>
            </a:ln>
          </p:spPr>
        </p:pic>
        <p:sp>
          <p:nvSpPr>
            <p:cNvPr id="32781" name="TextBox 10"/>
            <p:cNvSpPr txBox="1">
              <a:spLocks noChangeArrowheads="1"/>
            </p:cNvSpPr>
            <p:nvPr/>
          </p:nvSpPr>
          <p:spPr bwMode="auto">
            <a:xfrm>
              <a:off x="533400" y="6334780"/>
              <a:ext cx="1066800" cy="523220"/>
            </a:xfrm>
            <a:prstGeom prst="rect">
              <a:avLst/>
            </a:prstGeom>
            <a:noFill/>
            <a:ln w="9525">
              <a:noFill/>
              <a:miter lim="800000"/>
              <a:headEnd/>
              <a:tailEnd/>
            </a:ln>
          </p:spPr>
          <p:txBody>
            <a:bodyPr>
              <a:spAutoFit/>
            </a:bodyPr>
            <a:lstStyle/>
            <a:p>
              <a:r>
                <a:rPr lang="en-US" sz="1000" i="1">
                  <a:latin typeface="Maiandra GD" pitchFamily="34" charset="0"/>
                </a:rPr>
                <a:t>Photo: Bill May</a:t>
              </a:r>
              <a:endParaRPr lang="en-US" sz="1000">
                <a:latin typeface="Maiandra GD" pitchFamily="34" charset="0"/>
              </a:endParaRPr>
            </a:p>
            <a:p>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3798" name="Rectangle 12"/>
          <p:cNvSpPr>
            <a:spLocks noChangeArrowheads="1"/>
          </p:cNvSpPr>
          <p:nvPr/>
        </p:nvSpPr>
        <p:spPr bwMode="auto">
          <a:xfrm>
            <a:off x="933450" y="228600"/>
            <a:ext cx="8058150" cy="708025"/>
          </a:xfrm>
          <a:prstGeom prst="rect">
            <a:avLst/>
          </a:prstGeom>
          <a:noFill/>
          <a:ln w="9525">
            <a:noFill/>
            <a:miter lim="800000"/>
            <a:headEnd/>
            <a:tailEnd/>
          </a:ln>
        </p:spPr>
        <p:txBody>
          <a:bodyPr>
            <a:spAutoFit/>
          </a:bodyPr>
          <a:lstStyle/>
          <a:p>
            <a:r>
              <a:rPr lang="en-US" sz="4000" b="1">
                <a:solidFill>
                  <a:srgbClr val="000000"/>
                </a:solidFill>
                <a:latin typeface="Maiandra GD" pitchFamily="34" charset="0"/>
              </a:rPr>
              <a:t>Discovering Nature</a:t>
            </a:r>
            <a:r>
              <a:rPr lang="ja-JP" altLang="en-US" sz="4000" b="1">
                <a:solidFill>
                  <a:srgbClr val="000000"/>
                </a:solidFill>
                <a:latin typeface="Maiandra GD" pitchFamily="34" charset="0"/>
              </a:rPr>
              <a:t>’</a:t>
            </a:r>
            <a:r>
              <a:rPr lang="en-US" altLang="ja-JP" sz="4000" b="1">
                <a:solidFill>
                  <a:srgbClr val="000000"/>
                </a:solidFill>
                <a:latin typeface="Maiandra GD" pitchFamily="34" charset="0"/>
              </a:rPr>
              <a:t>s Strategies</a:t>
            </a:r>
            <a:endParaRPr lang="en-US" sz="4000" b="1">
              <a:solidFill>
                <a:srgbClr val="000000"/>
              </a:solidFill>
              <a:latin typeface="Calibri" pitchFamily="34" charset="0"/>
            </a:endParaRPr>
          </a:p>
        </p:txBody>
      </p:sp>
      <p:pic>
        <p:nvPicPr>
          <p:cNvPr id="33799"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pic>
        <p:nvPicPr>
          <p:cNvPr id="33800" name="Picture 2"/>
          <p:cNvPicPr>
            <a:picLocks noChangeAspect="1" noChangeArrowheads="1"/>
          </p:cNvPicPr>
          <p:nvPr/>
        </p:nvPicPr>
        <p:blipFill>
          <a:blip r:embed="rId4" cstate="print"/>
          <a:srcRect/>
          <a:stretch>
            <a:fillRect/>
          </a:stretch>
        </p:blipFill>
        <p:spPr bwMode="auto">
          <a:xfrm>
            <a:off x="4495800" y="914400"/>
            <a:ext cx="4267200" cy="5689600"/>
          </a:xfrm>
          <a:prstGeom prst="rect">
            <a:avLst/>
          </a:prstGeom>
          <a:noFill/>
          <a:ln w="9525">
            <a:noFill/>
            <a:miter lim="800000"/>
            <a:headEnd/>
            <a:tailEnd/>
          </a:ln>
        </p:spPr>
      </p:pic>
      <p:sp>
        <p:nvSpPr>
          <p:cNvPr id="33801" name="TextBox 9"/>
          <p:cNvSpPr txBox="1">
            <a:spLocks noChangeArrowheads="1"/>
          </p:cNvSpPr>
          <p:nvPr/>
        </p:nvSpPr>
        <p:spPr bwMode="auto">
          <a:xfrm>
            <a:off x="228600" y="1981200"/>
            <a:ext cx="4495800" cy="1754188"/>
          </a:xfrm>
          <a:prstGeom prst="rect">
            <a:avLst/>
          </a:prstGeom>
          <a:noFill/>
          <a:ln w="9525">
            <a:noFill/>
            <a:miter lim="800000"/>
            <a:headEnd/>
            <a:tailEnd/>
          </a:ln>
        </p:spPr>
        <p:txBody>
          <a:bodyPr>
            <a:spAutoFit/>
          </a:bodyPr>
          <a:lstStyle/>
          <a:p>
            <a:r>
              <a:rPr lang="en-US" sz="3600">
                <a:latin typeface="Maiandra GD" pitchFamily="34" charset="0"/>
              </a:rPr>
              <a:t>Go out into nature </a:t>
            </a:r>
          </a:p>
          <a:p>
            <a:r>
              <a:rPr lang="en-US" sz="3600">
                <a:latin typeface="Maiandra GD" pitchFamily="34" charset="0"/>
              </a:rPr>
              <a:t>to observe strategies and relationships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4822" name="Rectangle 12"/>
          <p:cNvSpPr>
            <a:spLocks noChangeArrowheads="1"/>
          </p:cNvSpPr>
          <p:nvPr/>
        </p:nvSpPr>
        <p:spPr bwMode="auto">
          <a:xfrm>
            <a:off x="4724400" y="228600"/>
            <a:ext cx="4572000" cy="708025"/>
          </a:xfrm>
          <a:prstGeom prst="rect">
            <a:avLst/>
          </a:prstGeom>
          <a:noFill/>
          <a:ln w="9525">
            <a:noFill/>
            <a:miter lim="800000"/>
            <a:headEnd/>
            <a:tailEnd/>
          </a:ln>
        </p:spPr>
        <p:txBody>
          <a:bodyPr>
            <a:spAutoFit/>
          </a:bodyPr>
          <a:lstStyle/>
          <a:p>
            <a:r>
              <a:rPr lang="en-US" sz="4000">
                <a:solidFill>
                  <a:srgbClr val="000000"/>
                </a:solidFill>
                <a:latin typeface="Maiandra GD" pitchFamily="34" charset="0"/>
              </a:rPr>
              <a:t>Direct observation</a:t>
            </a:r>
            <a:endParaRPr lang="en-US" sz="4000">
              <a:solidFill>
                <a:srgbClr val="000000"/>
              </a:solidFill>
              <a:latin typeface="Calibri" pitchFamily="34" charset="0"/>
            </a:endParaRPr>
          </a:p>
        </p:txBody>
      </p:sp>
      <p:pic>
        <p:nvPicPr>
          <p:cNvPr id="34823"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sp>
        <p:nvSpPr>
          <p:cNvPr id="34824" name="TextBox 8"/>
          <p:cNvSpPr txBox="1">
            <a:spLocks noChangeArrowheads="1"/>
          </p:cNvSpPr>
          <p:nvPr/>
        </p:nvSpPr>
        <p:spPr bwMode="auto">
          <a:xfrm>
            <a:off x="4724400" y="2554288"/>
            <a:ext cx="4724400" cy="646112"/>
          </a:xfrm>
          <a:prstGeom prst="rect">
            <a:avLst/>
          </a:prstGeom>
          <a:noFill/>
          <a:ln w="9525">
            <a:noFill/>
            <a:miter lim="800000"/>
            <a:headEnd/>
            <a:tailEnd/>
          </a:ln>
        </p:spPr>
        <p:txBody>
          <a:bodyPr>
            <a:spAutoFit/>
          </a:bodyPr>
          <a:lstStyle/>
          <a:p>
            <a:r>
              <a:rPr lang="en-US" sz="3600">
                <a:latin typeface="Maiandra GD" pitchFamily="34" charset="0"/>
              </a:rPr>
              <a:t>Gravity shmavity….</a:t>
            </a:r>
          </a:p>
        </p:txBody>
      </p:sp>
      <p:pic>
        <p:nvPicPr>
          <p:cNvPr id="34825" name="2a77aca4-9b1f-4e28-86d3-821ee23781df" descr="3D8F1082-6FF3-4B33-B08A-7CB6C7FA110F"/>
          <p:cNvPicPr>
            <a:picLocks noChangeAspect="1" noChangeArrowheads="1"/>
          </p:cNvPicPr>
          <p:nvPr/>
        </p:nvPicPr>
        <p:blipFill>
          <a:blip r:embed="rId4" cstate="print"/>
          <a:srcRect/>
          <a:stretch>
            <a:fillRect/>
          </a:stretch>
        </p:blipFill>
        <p:spPr bwMode="auto">
          <a:xfrm>
            <a:off x="304800" y="228600"/>
            <a:ext cx="4214813"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5846" name="Rectangle 12"/>
          <p:cNvSpPr>
            <a:spLocks noChangeArrowheads="1"/>
          </p:cNvSpPr>
          <p:nvPr/>
        </p:nvSpPr>
        <p:spPr bwMode="auto">
          <a:xfrm>
            <a:off x="838200" y="228600"/>
            <a:ext cx="8058150" cy="708025"/>
          </a:xfrm>
          <a:prstGeom prst="rect">
            <a:avLst/>
          </a:prstGeom>
          <a:noFill/>
          <a:ln w="9525">
            <a:noFill/>
            <a:miter lim="800000"/>
            <a:headEnd/>
            <a:tailEnd/>
          </a:ln>
        </p:spPr>
        <p:txBody>
          <a:bodyPr>
            <a:spAutoFit/>
          </a:bodyPr>
          <a:lstStyle/>
          <a:p>
            <a:r>
              <a:rPr lang="en-US" sz="4000">
                <a:solidFill>
                  <a:srgbClr val="000000"/>
                </a:solidFill>
                <a:latin typeface="Maiandra GD" pitchFamily="34" charset="0"/>
              </a:rPr>
              <a:t>Discovering Nature</a:t>
            </a:r>
            <a:r>
              <a:rPr lang="ja-JP" altLang="en-US" sz="4000">
                <a:solidFill>
                  <a:srgbClr val="000000"/>
                </a:solidFill>
                <a:latin typeface="Maiandra GD" pitchFamily="34" charset="0"/>
              </a:rPr>
              <a:t>’</a:t>
            </a:r>
            <a:r>
              <a:rPr lang="en-US" altLang="ja-JP" sz="4000">
                <a:solidFill>
                  <a:srgbClr val="000000"/>
                </a:solidFill>
                <a:latin typeface="Maiandra GD" pitchFamily="34" charset="0"/>
              </a:rPr>
              <a:t>s Strategies</a:t>
            </a:r>
            <a:endParaRPr lang="en-US" sz="4000">
              <a:solidFill>
                <a:srgbClr val="000000"/>
              </a:solidFill>
              <a:latin typeface="Calibri" pitchFamily="34" charset="0"/>
            </a:endParaRPr>
          </a:p>
        </p:txBody>
      </p:sp>
      <p:pic>
        <p:nvPicPr>
          <p:cNvPr id="35847"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sp>
        <p:nvSpPr>
          <p:cNvPr id="35848" name="TextBox 9"/>
          <p:cNvSpPr txBox="1">
            <a:spLocks noChangeArrowheads="1"/>
          </p:cNvSpPr>
          <p:nvPr/>
        </p:nvSpPr>
        <p:spPr bwMode="auto">
          <a:xfrm>
            <a:off x="228600" y="1981200"/>
            <a:ext cx="4495800" cy="1754188"/>
          </a:xfrm>
          <a:prstGeom prst="rect">
            <a:avLst/>
          </a:prstGeom>
          <a:noFill/>
          <a:ln w="9525">
            <a:noFill/>
            <a:miter lim="800000"/>
            <a:headEnd/>
            <a:tailEnd/>
          </a:ln>
        </p:spPr>
        <p:txBody>
          <a:bodyPr>
            <a:spAutoFit/>
          </a:bodyPr>
          <a:lstStyle/>
          <a:p>
            <a:r>
              <a:rPr lang="en-US" sz="3600">
                <a:latin typeface="Maiandra GD" pitchFamily="34" charset="0"/>
              </a:rPr>
              <a:t>AskNature.Org</a:t>
            </a:r>
          </a:p>
          <a:p>
            <a:r>
              <a:rPr lang="en-US" sz="3600">
                <a:latin typeface="Maiandra GD" pitchFamily="34" charset="0"/>
              </a:rPr>
              <a:t>and</a:t>
            </a:r>
          </a:p>
          <a:p>
            <a:r>
              <a:rPr lang="en-US" sz="3600">
                <a:latin typeface="Maiandra GD" pitchFamily="34" charset="0"/>
              </a:rPr>
              <a:t>Scientific Literature</a:t>
            </a:r>
          </a:p>
        </p:txBody>
      </p:sp>
      <p:sp>
        <p:nvSpPr>
          <p:cNvPr id="35849" name="TextBox 22"/>
          <p:cNvSpPr txBox="1">
            <a:spLocks noChangeArrowheads="1"/>
          </p:cNvSpPr>
          <p:nvPr/>
        </p:nvSpPr>
        <p:spPr bwMode="auto">
          <a:xfrm>
            <a:off x="4876800" y="1752600"/>
            <a:ext cx="4267200" cy="2554288"/>
          </a:xfrm>
          <a:prstGeom prst="rect">
            <a:avLst/>
          </a:prstGeom>
          <a:noFill/>
          <a:ln w="9525">
            <a:noFill/>
            <a:miter lim="800000"/>
            <a:headEnd/>
            <a:tailEnd/>
          </a:ln>
        </p:spPr>
        <p:txBody>
          <a:bodyPr>
            <a:spAutoFit/>
          </a:bodyPr>
          <a:lstStyle/>
          <a:p>
            <a:r>
              <a:rPr lang="en-US" sz="3200">
                <a:solidFill>
                  <a:srgbClr val="7030A0"/>
                </a:solidFill>
                <a:latin typeface="Calibri" pitchFamily="34" charset="0"/>
              </a:rPr>
              <a:t>Can anyone figure out how to import the face page from asknature.org to go next to the text to the left?</a:t>
            </a:r>
          </a:p>
        </p:txBody>
      </p:sp>
      <p:pic>
        <p:nvPicPr>
          <p:cNvPr id="35850" name="Picture 1"/>
          <p:cNvPicPr>
            <a:picLocks noChangeAspect="1"/>
          </p:cNvPicPr>
          <p:nvPr/>
        </p:nvPicPr>
        <p:blipFill>
          <a:blip r:embed="rId4" cstate="print"/>
          <a:srcRect/>
          <a:stretch>
            <a:fillRect/>
          </a:stretch>
        </p:blipFill>
        <p:spPr bwMode="auto">
          <a:xfrm>
            <a:off x="4114800" y="1600200"/>
            <a:ext cx="480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kmmills\My Documents\My Pictures\57ae0d429faa6f500a634fa96dc96ff2.jpg"/>
          <p:cNvPicPr>
            <a:picLocks noChangeAspect="1" noChangeArrowheads="1"/>
          </p:cNvPicPr>
          <p:nvPr/>
        </p:nvPicPr>
        <p:blipFill>
          <a:blip r:embed="rId3" cstate="print"/>
          <a:srcRect/>
          <a:stretch>
            <a:fillRect/>
          </a:stretch>
        </p:blipFill>
        <p:spPr bwMode="auto">
          <a:xfrm>
            <a:off x="3875088" y="2743200"/>
            <a:ext cx="5116512" cy="2309813"/>
          </a:xfrm>
          <a:prstGeom prst="rect">
            <a:avLst/>
          </a:prstGeom>
          <a:noFill/>
          <a:ln w="9525">
            <a:noFill/>
            <a:miter lim="800000"/>
            <a:headEnd/>
            <a:tailEnd/>
          </a:ln>
        </p:spPr>
      </p:pic>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6871" name="Rectangle 11"/>
          <p:cNvSpPr>
            <a:spLocks noChangeArrowheads="1"/>
          </p:cNvSpPr>
          <p:nvPr/>
        </p:nvSpPr>
        <p:spPr bwMode="auto">
          <a:xfrm>
            <a:off x="4279900" y="581025"/>
            <a:ext cx="4400550" cy="1323975"/>
          </a:xfrm>
          <a:prstGeom prst="rect">
            <a:avLst/>
          </a:prstGeom>
          <a:noFill/>
          <a:ln w="9525">
            <a:noFill/>
            <a:miter lim="800000"/>
            <a:headEnd/>
            <a:tailEnd/>
          </a:ln>
        </p:spPr>
        <p:txBody>
          <a:bodyPr wrap="none">
            <a:spAutoFit/>
          </a:bodyPr>
          <a:lstStyle/>
          <a:p>
            <a:r>
              <a:rPr lang="en-US" sz="4000" b="1" dirty="0">
                <a:latin typeface="Maiandra GD" pitchFamily="34" charset="0"/>
              </a:rPr>
              <a:t>How does nature </a:t>
            </a:r>
          </a:p>
          <a:p>
            <a:r>
              <a:rPr lang="en-US" sz="4000" b="1" dirty="0">
                <a:latin typeface="Maiandra GD" pitchFamily="34" charset="0"/>
              </a:rPr>
              <a:t>deal with drought?</a:t>
            </a:r>
          </a:p>
        </p:txBody>
      </p:sp>
      <p:grpSp>
        <p:nvGrpSpPr>
          <p:cNvPr id="10" name="Group 9"/>
          <p:cNvGrpSpPr/>
          <p:nvPr/>
        </p:nvGrpSpPr>
        <p:grpSpPr>
          <a:xfrm>
            <a:off x="152400" y="457200"/>
            <a:ext cx="4038600" cy="6400800"/>
            <a:chOff x="152400" y="457200"/>
            <a:chExt cx="4038600" cy="6400800"/>
          </a:xfrm>
        </p:grpSpPr>
        <p:pic>
          <p:nvPicPr>
            <p:cNvPr id="36872" name="Picture 3" descr="C:\Documents and Settings\kmmills\My Documents\My Pictures\elma%20twisted%20tree.jpg"/>
            <p:cNvPicPr>
              <a:picLocks noChangeAspect="1" noChangeArrowheads="1"/>
            </p:cNvPicPr>
            <p:nvPr/>
          </p:nvPicPr>
          <p:blipFill>
            <a:blip r:embed="rId4" cstate="print"/>
            <a:srcRect/>
            <a:stretch>
              <a:fillRect/>
            </a:stretch>
          </p:blipFill>
          <p:spPr bwMode="auto">
            <a:xfrm>
              <a:off x="190500" y="457200"/>
              <a:ext cx="3543300" cy="5995988"/>
            </a:xfrm>
            <a:prstGeom prst="rect">
              <a:avLst/>
            </a:prstGeom>
            <a:noFill/>
            <a:ln w="9525">
              <a:noFill/>
              <a:miter lim="800000"/>
              <a:headEnd/>
              <a:tailEnd/>
            </a:ln>
          </p:spPr>
        </p:pic>
        <p:sp>
          <p:nvSpPr>
            <p:cNvPr id="9" name="TextBox 8"/>
            <p:cNvSpPr txBox="1"/>
            <p:nvPr/>
          </p:nvSpPr>
          <p:spPr>
            <a:xfrm>
              <a:off x="152400" y="6488668"/>
              <a:ext cx="4038600" cy="369332"/>
            </a:xfrm>
            <a:prstGeom prst="rect">
              <a:avLst/>
            </a:prstGeom>
            <a:noFill/>
          </p:spPr>
          <p:txBody>
            <a:bodyPr wrap="square" rtlCol="0">
              <a:spAutoFit/>
            </a:bodyPr>
            <a:lstStyle/>
            <a:p>
              <a:r>
                <a:rPr lang="en-US" dirty="0" smtClean="0">
                  <a:latin typeface="Maiandra GD" pitchFamily="34" charset="0"/>
                </a:rPr>
                <a:t>Photo credit: H.D. </a:t>
              </a:r>
              <a:r>
                <a:rPr lang="en-US" dirty="0" err="1" smtClean="0">
                  <a:latin typeface="Maiandra GD" pitchFamily="34" charset="0"/>
                </a:rPr>
                <a:t>Grissino</a:t>
              </a:r>
              <a:r>
                <a:rPr lang="en-US" dirty="0" smtClean="0">
                  <a:latin typeface="Maiandra GD" pitchFamily="34" charset="0"/>
                </a:rPr>
                <a:t>-Mayer</a:t>
              </a:r>
              <a:endParaRPr lang="en-US" dirty="0">
                <a:latin typeface="Maiandra GD"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609600"/>
          <a:ext cx="8763000" cy="6035040"/>
        </p:xfrm>
        <a:graphic>
          <a:graphicData uri="http://schemas.openxmlformats.org/drawingml/2006/table">
            <a:tbl>
              <a:tblPr/>
              <a:tblGrid>
                <a:gridCol w="2743200"/>
                <a:gridCol w="2057400"/>
                <a:gridCol w="1752600"/>
                <a:gridCol w="2209800"/>
              </a:tblGrid>
              <a:tr h="835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aiandra GD" pitchFamily="34" charset="0"/>
                          <a:ea typeface="ＭＳ Ｐゴシック" charset="-128"/>
                        </a:rPr>
                        <a:t>SPECIES  and STRATEGY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LIFE</a:t>
                      </a:r>
                      <a:r>
                        <a:rPr kumimoji="0" lang="ja-JP" altLang="en-US" sz="1800" b="1" i="0" u="none" strike="noStrike" cap="none" normalizeH="0" baseline="0" smtClean="0">
                          <a:ln>
                            <a:noFill/>
                          </a:ln>
                          <a:solidFill>
                            <a:schemeClr val="tx1"/>
                          </a:solidFill>
                          <a:effectLst/>
                          <a:latin typeface="Maiandra GD" pitchFamily="34" charset="0"/>
                          <a:ea typeface="ＭＳ Ｐゴシック" charset="-128"/>
                        </a:rPr>
                        <a:t>’</a:t>
                      </a:r>
                      <a:r>
                        <a:rPr kumimoji="0" lang="en-US" altLang="ja-JP" sz="1800" b="1" i="0" u="none" strike="noStrike" cap="none" normalizeH="0" baseline="0" smtClean="0">
                          <a:ln>
                            <a:noFill/>
                          </a:ln>
                          <a:solidFill>
                            <a:schemeClr val="tx1"/>
                          </a:solidFill>
                          <a:effectLst/>
                          <a:latin typeface="Maiandra GD" pitchFamily="34" charset="0"/>
                          <a:ea typeface="ＭＳ Ｐゴシック" charset="-128"/>
                        </a:rPr>
                        <a:t>S PRINCIPLES</a:t>
                      </a: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HUMAN 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POLICY ISSUES or IMPLEMENTATION BARRIERS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4787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aiandra GD" pitchFamily="34" charset="0"/>
                          <a:ea typeface="ＭＳ Ｐゴシック" charset="-128"/>
                        </a:rPr>
                        <a:t>Ponderosa Pine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aiandra GD" pitchFamily="34" charset="0"/>
                          <a:ea typeface="ＭＳ Ｐゴシック" charset="-128"/>
                        </a:rPr>
                        <a:t>and Fungi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Living cooperatively the fungi  and the tree access and share water beyond one another's</a:t>
                      </a:r>
                      <a:r>
                        <a:rPr kumimoji="0" lang="ja-JP" altLang="en-US" sz="1800" b="0" i="0" u="none" strike="noStrike" cap="none" normalizeH="0" baseline="0" smtClean="0">
                          <a:ln>
                            <a:noFill/>
                          </a:ln>
                          <a:solidFill>
                            <a:srgbClr val="000000"/>
                          </a:solidFill>
                          <a:effectLst/>
                          <a:latin typeface="Maiandra GD" pitchFamily="34" charset="0"/>
                          <a:ea typeface="ＭＳ Ｐゴシック" charset="-128"/>
                        </a:rPr>
                        <a:t>’</a:t>
                      </a:r>
                      <a:r>
                        <a:rPr kumimoji="0" lang="en-US" altLang="ja-JP" sz="1800" b="0" i="0" u="none" strike="noStrike" cap="none" normalizeH="0" baseline="0" dirty="0" smtClean="0">
                          <a:ln>
                            <a:noFill/>
                          </a:ln>
                          <a:solidFill>
                            <a:srgbClr val="000000"/>
                          </a:solidFill>
                          <a:effectLst/>
                          <a:latin typeface="Maiandra GD" pitchFamily="34" charset="0"/>
                          <a:ea typeface="ＭＳ Ｐゴシック" charset="-128"/>
                        </a:rPr>
                        <a:t> reach.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Cultivate cooperative relationships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Be Locally Attuned and Responsive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Evolve to survive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Embody resilience through redundancy and decentralization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Replicate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strategies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that work</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Use available water more efficiently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Water rights: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use it or lose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Municipal development codes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7907" name="TextBox 3"/>
          <p:cNvSpPr txBox="1">
            <a:spLocks noChangeArrowheads="1"/>
          </p:cNvSpPr>
          <p:nvPr/>
        </p:nvSpPr>
        <p:spPr bwMode="auto">
          <a:xfrm>
            <a:off x="1143000" y="0"/>
            <a:ext cx="7010400" cy="584200"/>
          </a:xfrm>
          <a:prstGeom prst="rect">
            <a:avLst/>
          </a:prstGeom>
          <a:noFill/>
          <a:ln w="9525">
            <a:noFill/>
            <a:miter lim="800000"/>
            <a:headEnd/>
            <a:tailEnd/>
          </a:ln>
        </p:spPr>
        <p:txBody>
          <a:bodyPr>
            <a:spAutoFit/>
          </a:bodyPr>
          <a:lstStyle/>
          <a:p>
            <a:r>
              <a:rPr lang="en-US" sz="3200" b="1">
                <a:latin typeface="Maiandra GD" pitchFamily="34" charset="0"/>
              </a:rPr>
              <a:t>How does nature deal with drought?</a:t>
            </a:r>
          </a:p>
        </p:txBody>
      </p:sp>
      <p:pic>
        <p:nvPicPr>
          <p:cNvPr id="37908" name="Picture 2" descr="C:\Documents and Settings\kmmills\My Documents\My Pictures\57ae0d429faa6f500a634fa96dc96ff2.jpg"/>
          <p:cNvPicPr>
            <a:picLocks noChangeAspect="1" noChangeArrowheads="1"/>
          </p:cNvPicPr>
          <p:nvPr/>
        </p:nvPicPr>
        <p:blipFill>
          <a:blip r:embed="rId3" cstate="print"/>
          <a:srcRect/>
          <a:stretch>
            <a:fillRect/>
          </a:stretch>
        </p:blipFill>
        <p:spPr bwMode="auto">
          <a:xfrm>
            <a:off x="4065588" y="5181600"/>
            <a:ext cx="2868612" cy="1295400"/>
          </a:xfrm>
          <a:prstGeom prst="rect">
            <a:avLst/>
          </a:prstGeom>
          <a:noFill/>
          <a:ln w="9525">
            <a:noFill/>
            <a:miter lim="800000"/>
            <a:headEnd/>
            <a:tailEnd/>
          </a:ln>
        </p:spPr>
      </p:pic>
      <p:pic>
        <p:nvPicPr>
          <p:cNvPr id="37909" name="Picture 3" descr="C:\Documents and Settings\kmmills\My Documents\My Pictures\elma%20twisted%20tree.jpg"/>
          <p:cNvPicPr>
            <a:picLocks noChangeAspect="1" noChangeArrowheads="1"/>
          </p:cNvPicPr>
          <p:nvPr/>
        </p:nvPicPr>
        <p:blipFill>
          <a:blip r:embed="rId4" cstate="print"/>
          <a:srcRect/>
          <a:stretch>
            <a:fillRect/>
          </a:stretch>
        </p:blipFill>
        <p:spPr bwMode="auto">
          <a:xfrm>
            <a:off x="6781800" y="3095625"/>
            <a:ext cx="2057400" cy="3481388"/>
          </a:xfrm>
          <a:prstGeom prst="rect">
            <a:avLst/>
          </a:prstGeom>
          <a:noFill/>
          <a:ln w="9525">
            <a:noFill/>
            <a:miter lim="800000"/>
            <a:headEnd/>
            <a:tailEnd/>
          </a:ln>
        </p:spPr>
      </p:pic>
      <p:sp>
        <p:nvSpPr>
          <p:cNvPr id="37910" name="TextBox 5"/>
          <p:cNvSpPr txBox="1">
            <a:spLocks noChangeArrowheads="1"/>
          </p:cNvSpPr>
          <p:nvPr/>
        </p:nvSpPr>
        <p:spPr bwMode="auto">
          <a:xfrm>
            <a:off x="4953000" y="2362200"/>
            <a:ext cx="1676400" cy="1477963"/>
          </a:xfrm>
          <a:prstGeom prst="rect">
            <a:avLst/>
          </a:prstGeom>
          <a:noFill/>
          <a:ln w="9525">
            <a:noFill/>
            <a:miter lim="800000"/>
            <a:headEnd/>
            <a:tailEnd/>
          </a:ln>
        </p:spPr>
        <p:txBody>
          <a:bodyPr>
            <a:spAutoFit/>
          </a:bodyPr>
          <a:lstStyle/>
          <a:p>
            <a:endParaRPr lang="en-US">
              <a:latin typeface="Maiandra GD" pitchFamily="34" charset="0"/>
            </a:endParaRPr>
          </a:p>
          <a:p>
            <a:r>
              <a:rPr lang="en-US">
                <a:latin typeface="Maiandra GD" pitchFamily="34" charset="0"/>
              </a:rPr>
              <a:t>Use a variety of means and locations to store water</a:t>
            </a:r>
          </a:p>
        </p:txBody>
      </p:sp>
      <p:sp>
        <p:nvSpPr>
          <p:cNvPr id="37911" name="TextBox 7"/>
          <p:cNvSpPr txBox="1">
            <a:spLocks noChangeArrowheads="1"/>
          </p:cNvSpPr>
          <p:nvPr/>
        </p:nvSpPr>
        <p:spPr bwMode="auto">
          <a:xfrm>
            <a:off x="6858000" y="3057525"/>
            <a:ext cx="1905000" cy="523875"/>
          </a:xfrm>
          <a:prstGeom prst="rect">
            <a:avLst/>
          </a:prstGeom>
          <a:noFill/>
          <a:ln w="9525">
            <a:noFill/>
            <a:miter lim="800000"/>
            <a:headEnd/>
            <a:tailEnd/>
          </a:ln>
        </p:spPr>
        <p:txBody>
          <a:bodyPr>
            <a:spAutoFit/>
          </a:bodyPr>
          <a:lstStyle/>
          <a:p>
            <a:r>
              <a:rPr lang="en-US" sz="1000">
                <a:latin typeface="Maiandra GD" pitchFamily="34" charset="0"/>
              </a:rPr>
              <a:t>Photo- H.D. Grissino-Mayer</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8918" name="Rectangle 11"/>
          <p:cNvSpPr>
            <a:spLocks noChangeArrowheads="1"/>
          </p:cNvSpPr>
          <p:nvPr/>
        </p:nvSpPr>
        <p:spPr bwMode="auto">
          <a:xfrm>
            <a:off x="457200" y="163513"/>
            <a:ext cx="8455025" cy="708025"/>
          </a:xfrm>
          <a:prstGeom prst="rect">
            <a:avLst/>
          </a:prstGeom>
          <a:noFill/>
          <a:ln w="9525">
            <a:noFill/>
            <a:miter lim="800000"/>
            <a:headEnd/>
            <a:tailEnd/>
          </a:ln>
        </p:spPr>
        <p:txBody>
          <a:bodyPr wrap="none">
            <a:spAutoFit/>
          </a:bodyPr>
          <a:lstStyle/>
          <a:p>
            <a:r>
              <a:rPr lang="en-US" sz="4000" b="1">
                <a:latin typeface="Maiandra GD" pitchFamily="34" charset="0"/>
              </a:rPr>
              <a:t>How does nature deal with drought?</a:t>
            </a:r>
          </a:p>
        </p:txBody>
      </p:sp>
      <p:pic>
        <p:nvPicPr>
          <p:cNvPr id="38919" name="Picture 2" descr="C:\Documents and Settings\sulll1\Desktop\Work from home\biomimicry\CU presentation\Jason's photos\BradLank-Before-Photo.jpg"/>
          <p:cNvPicPr>
            <a:picLocks noChangeAspect="1" noChangeArrowheads="1"/>
          </p:cNvPicPr>
          <p:nvPr/>
        </p:nvPicPr>
        <p:blipFill>
          <a:blip r:embed="rId3" cstate="print"/>
          <a:srcRect/>
          <a:stretch>
            <a:fillRect/>
          </a:stretch>
        </p:blipFill>
        <p:spPr bwMode="auto">
          <a:xfrm>
            <a:off x="762000" y="963613"/>
            <a:ext cx="7783513" cy="5137150"/>
          </a:xfrm>
          <a:prstGeom prst="rect">
            <a:avLst/>
          </a:prstGeom>
          <a:noFill/>
          <a:ln w="9525">
            <a:noFill/>
            <a:miter lim="800000"/>
            <a:headEnd/>
            <a:tailEnd/>
          </a:ln>
        </p:spPr>
      </p:pic>
      <p:sp>
        <p:nvSpPr>
          <p:cNvPr id="38920" name="TextBox 12"/>
          <p:cNvSpPr txBox="1">
            <a:spLocks noChangeArrowheads="1"/>
          </p:cNvSpPr>
          <p:nvPr/>
        </p:nvSpPr>
        <p:spPr bwMode="auto">
          <a:xfrm>
            <a:off x="838200" y="6172200"/>
            <a:ext cx="2438400" cy="584200"/>
          </a:xfrm>
          <a:prstGeom prst="rect">
            <a:avLst/>
          </a:prstGeom>
          <a:noFill/>
          <a:ln w="9525">
            <a:noFill/>
            <a:miter lim="800000"/>
            <a:headEnd/>
            <a:tailEnd/>
          </a:ln>
        </p:spPr>
        <p:txBody>
          <a:bodyPr>
            <a:spAutoFit/>
          </a:bodyPr>
          <a:lstStyle/>
          <a:p>
            <a:r>
              <a:rPr lang="en-US" sz="3200">
                <a:latin typeface="Maiandra GD" pitchFamily="34" charset="0"/>
              </a:rPr>
              <a:t>Before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39942" name="Rectangle 11"/>
          <p:cNvSpPr>
            <a:spLocks noChangeArrowheads="1"/>
          </p:cNvSpPr>
          <p:nvPr/>
        </p:nvSpPr>
        <p:spPr bwMode="auto">
          <a:xfrm>
            <a:off x="381000" y="163513"/>
            <a:ext cx="8455025" cy="708025"/>
          </a:xfrm>
          <a:prstGeom prst="rect">
            <a:avLst/>
          </a:prstGeom>
          <a:noFill/>
          <a:ln w="9525">
            <a:noFill/>
            <a:miter lim="800000"/>
            <a:headEnd/>
            <a:tailEnd/>
          </a:ln>
        </p:spPr>
        <p:txBody>
          <a:bodyPr wrap="none">
            <a:spAutoFit/>
          </a:bodyPr>
          <a:lstStyle/>
          <a:p>
            <a:r>
              <a:rPr lang="en-US" sz="4000" b="1">
                <a:latin typeface="Maiandra GD" pitchFamily="34" charset="0"/>
              </a:rPr>
              <a:t>How does nature deal with drought?</a:t>
            </a:r>
          </a:p>
        </p:txBody>
      </p:sp>
      <p:sp>
        <p:nvSpPr>
          <p:cNvPr id="39944" name="TextBox 9"/>
          <p:cNvSpPr txBox="1">
            <a:spLocks noChangeArrowheads="1"/>
          </p:cNvSpPr>
          <p:nvPr/>
        </p:nvSpPr>
        <p:spPr bwMode="auto">
          <a:xfrm>
            <a:off x="838200" y="6172200"/>
            <a:ext cx="1219200" cy="584200"/>
          </a:xfrm>
          <a:prstGeom prst="rect">
            <a:avLst/>
          </a:prstGeom>
          <a:noFill/>
          <a:ln w="9525">
            <a:noFill/>
            <a:miter lim="800000"/>
            <a:headEnd/>
            <a:tailEnd/>
          </a:ln>
        </p:spPr>
        <p:txBody>
          <a:bodyPr>
            <a:spAutoFit/>
          </a:bodyPr>
          <a:lstStyle/>
          <a:p>
            <a:r>
              <a:rPr lang="en-US" sz="3200">
                <a:latin typeface="Maiandra GD" pitchFamily="34" charset="0"/>
              </a:rPr>
              <a:t>After</a:t>
            </a:r>
          </a:p>
        </p:txBody>
      </p:sp>
      <p:grpSp>
        <p:nvGrpSpPr>
          <p:cNvPr id="10" name="Group 9"/>
          <p:cNvGrpSpPr/>
          <p:nvPr/>
        </p:nvGrpSpPr>
        <p:grpSpPr>
          <a:xfrm>
            <a:off x="838200" y="876300"/>
            <a:ext cx="7010400" cy="5257800"/>
            <a:chOff x="838200" y="876300"/>
            <a:chExt cx="7010400" cy="5257800"/>
          </a:xfrm>
        </p:grpSpPr>
        <p:pic>
          <p:nvPicPr>
            <p:cNvPr id="39943" name="Picture 2" descr="C:\Documents and Settings\sulll1\Desktop\Work from home\biomimicry\CU presentation\Jason's photos\DSCF0266 After curb cut, Jason Gerhardt.JPG"/>
            <p:cNvPicPr>
              <a:picLocks noChangeAspect="1" noChangeArrowheads="1"/>
            </p:cNvPicPr>
            <p:nvPr/>
          </p:nvPicPr>
          <p:blipFill>
            <a:blip r:embed="rId3" cstate="print"/>
            <a:srcRect/>
            <a:stretch>
              <a:fillRect/>
            </a:stretch>
          </p:blipFill>
          <p:spPr bwMode="auto">
            <a:xfrm>
              <a:off x="838200" y="876300"/>
              <a:ext cx="7010400" cy="5257800"/>
            </a:xfrm>
            <a:prstGeom prst="rect">
              <a:avLst/>
            </a:prstGeom>
            <a:noFill/>
            <a:ln w="9525">
              <a:noFill/>
              <a:miter lim="800000"/>
              <a:headEnd/>
              <a:tailEnd/>
            </a:ln>
          </p:spPr>
        </p:pic>
        <p:sp>
          <p:nvSpPr>
            <p:cNvPr id="39945" name="TextBox 10"/>
            <p:cNvSpPr txBox="1">
              <a:spLocks noChangeArrowheads="1"/>
            </p:cNvSpPr>
            <p:nvPr/>
          </p:nvSpPr>
          <p:spPr bwMode="auto">
            <a:xfrm>
              <a:off x="1066800" y="5791200"/>
              <a:ext cx="4343400" cy="338138"/>
            </a:xfrm>
            <a:prstGeom prst="rect">
              <a:avLst/>
            </a:prstGeom>
            <a:noFill/>
            <a:ln w="9525">
              <a:noFill/>
              <a:miter lim="800000"/>
              <a:headEnd/>
              <a:tailEnd/>
            </a:ln>
          </p:spPr>
          <p:txBody>
            <a:bodyPr>
              <a:spAutoFit/>
            </a:bodyPr>
            <a:lstStyle/>
            <a:p>
              <a:r>
                <a:rPr lang="en-US" sz="1600" dirty="0">
                  <a:latin typeface="Maiandra GD" pitchFamily="34" charset="0"/>
                </a:rPr>
                <a:t>Photo – Jason Gerhardt</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SMP\COMMUNITY_OUTREACH\Slides\Optimized for PowerPoint\31\31-052.jpg"/>
          <p:cNvPicPr>
            <a:picLocks noChangeAspect="1" noChangeArrowheads="1"/>
          </p:cNvPicPr>
          <p:nvPr/>
        </p:nvPicPr>
        <p:blipFill>
          <a:blip r:embed="rId3" cstate="print"/>
          <a:srcRect/>
          <a:stretch>
            <a:fillRect/>
          </a:stretch>
        </p:blipFill>
        <p:spPr bwMode="auto">
          <a:xfrm>
            <a:off x="2057400" y="-1236663"/>
            <a:ext cx="5422900" cy="817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40966" name="Rectangle 11"/>
          <p:cNvSpPr>
            <a:spLocks noChangeArrowheads="1"/>
          </p:cNvSpPr>
          <p:nvPr/>
        </p:nvSpPr>
        <p:spPr bwMode="auto">
          <a:xfrm>
            <a:off x="533400" y="163513"/>
            <a:ext cx="8455025" cy="708025"/>
          </a:xfrm>
          <a:prstGeom prst="rect">
            <a:avLst/>
          </a:prstGeom>
          <a:noFill/>
          <a:ln w="9525">
            <a:noFill/>
            <a:miter lim="800000"/>
            <a:headEnd/>
            <a:tailEnd/>
          </a:ln>
        </p:spPr>
        <p:txBody>
          <a:bodyPr wrap="none">
            <a:spAutoFit/>
          </a:bodyPr>
          <a:lstStyle/>
          <a:p>
            <a:r>
              <a:rPr lang="en-US" sz="4000" b="1">
                <a:latin typeface="Maiandra GD" pitchFamily="34" charset="0"/>
              </a:rPr>
              <a:t>How does nature deal with drought?</a:t>
            </a:r>
          </a:p>
        </p:txBody>
      </p:sp>
      <p:sp>
        <p:nvSpPr>
          <p:cNvPr id="40967" name="TextBox 9"/>
          <p:cNvSpPr txBox="1">
            <a:spLocks noChangeArrowheads="1"/>
          </p:cNvSpPr>
          <p:nvPr/>
        </p:nvSpPr>
        <p:spPr bwMode="auto">
          <a:xfrm>
            <a:off x="838200" y="6172200"/>
            <a:ext cx="1981200" cy="584200"/>
          </a:xfrm>
          <a:prstGeom prst="rect">
            <a:avLst/>
          </a:prstGeom>
          <a:noFill/>
          <a:ln w="9525">
            <a:noFill/>
            <a:miter lim="800000"/>
            <a:headEnd/>
            <a:tailEnd/>
          </a:ln>
        </p:spPr>
        <p:txBody>
          <a:bodyPr>
            <a:spAutoFit/>
          </a:bodyPr>
          <a:lstStyle/>
          <a:p>
            <a:r>
              <a:rPr lang="en-US" sz="3200" dirty="0">
                <a:latin typeface="Maiandra GD" pitchFamily="34" charset="0"/>
              </a:rPr>
              <a:t>Before</a:t>
            </a:r>
          </a:p>
        </p:txBody>
      </p:sp>
      <p:sp>
        <p:nvSpPr>
          <p:cNvPr id="40968" name="TextBox 10"/>
          <p:cNvSpPr txBox="1">
            <a:spLocks noChangeArrowheads="1"/>
          </p:cNvSpPr>
          <p:nvPr/>
        </p:nvSpPr>
        <p:spPr bwMode="auto">
          <a:xfrm>
            <a:off x="1066800" y="5791200"/>
            <a:ext cx="8077200" cy="338138"/>
          </a:xfrm>
          <a:prstGeom prst="rect">
            <a:avLst/>
          </a:prstGeom>
          <a:noFill/>
          <a:ln w="9525">
            <a:noFill/>
            <a:miter lim="800000"/>
            <a:headEnd/>
            <a:tailEnd/>
          </a:ln>
        </p:spPr>
        <p:txBody>
          <a:bodyPr>
            <a:spAutoFit/>
          </a:bodyPr>
          <a:lstStyle/>
          <a:p>
            <a:r>
              <a:rPr lang="en-US" sz="1600">
                <a:latin typeface="Maiandra GD" pitchFamily="34" charset="0"/>
              </a:rPr>
              <a:t>Photo – Jason Gerhardt, Real Earth Design, Permaculture Landscapes &amp; Education</a:t>
            </a:r>
          </a:p>
        </p:txBody>
      </p:sp>
      <p:pic>
        <p:nvPicPr>
          <p:cNvPr id="40969" name="Picture 3" descr="C:\Documents and Settings\sulll1\Desktop\Work from home\biomimicry\CU presentation\Jason's photos\DyingBlackWalnut-0808, Jason Gerhardt.jpg"/>
          <p:cNvPicPr>
            <a:picLocks noChangeAspect="1" noChangeArrowheads="1"/>
          </p:cNvPicPr>
          <p:nvPr/>
        </p:nvPicPr>
        <p:blipFill>
          <a:blip r:embed="rId3" cstate="print"/>
          <a:srcRect/>
          <a:stretch>
            <a:fillRect/>
          </a:stretch>
        </p:blipFill>
        <p:spPr bwMode="auto">
          <a:xfrm>
            <a:off x="1600200" y="1049338"/>
            <a:ext cx="6567488" cy="473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pic>
        <p:nvPicPr>
          <p:cNvPr id="41990"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sp>
        <p:nvSpPr>
          <p:cNvPr id="41991" name="Rectangle 11"/>
          <p:cNvSpPr>
            <a:spLocks noChangeArrowheads="1"/>
          </p:cNvSpPr>
          <p:nvPr/>
        </p:nvSpPr>
        <p:spPr bwMode="auto">
          <a:xfrm>
            <a:off x="384175" y="206375"/>
            <a:ext cx="8455025" cy="708025"/>
          </a:xfrm>
          <a:prstGeom prst="rect">
            <a:avLst/>
          </a:prstGeom>
          <a:noFill/>
          <a:ln w="9525">
            <a:noFill/>
            <a:miter lim="800000"/>
            <a:headEnd/>
            <a:tailEnd/>
          </a:ln>
        </p:spPr>
        <p:txBody>
          <a:bodyPr wrap="none">
            <a:spAutoFit/>
          </a:bodyPr>
          <a:lstStyle/>
          <a:p>
            <a:r>
              <a:rPr lang="en-US" sz="4000" b="1">
                <a:latin typeface="Maiandra GD" pitchFamily="34" charset="0"/>
              </a:rPr>
              <a:t>How does nature deal with drought?</a:t>
            </a:r>
          </a:p>
        </p:txBody>
      </p:sp>
      <p:pic>
        <p:nvPicPr>
          <p:cNvPr id="41992" name="Picture 2" descr="C:\Documents and Settings\sulll1\Desktop\Work from home\biomimicry\CU presentation\Jason's photos\62109-h copy, Jason Gerhardt.jpg"/>
          <p:cNvPicPr>
            <a:picLocks noChangeAspect="1" noChangeArrowheads="1"/>
          </p:cNvPicPr>
          <p:nvPr/>
        </p:nvPicPr>
        <p:blipFill>
          <a:blip r:embed="rId4" cstate="print"/>
          <a:srcRect/>
          <a:stretch>
            <a:fillRect/>
          </a:stretch>
        </p:blipFill>
        <p:spPr bwMode="auto">
          <a:xfrm>
            <a:off x="152400" y="2162175"/>
            <a:ext cx="8875713" cy="2867025"/>
          </a:xfrm>
          <a:prstGeom prst="rect">
            <a:avLst/>
          </a:prstGeom>
          <a:noFill/>
          <a:ln w="9525">
            <a:noFill/>
            <a:miter lim="800000"/>
            <a:headEnd/>
            <a:tailEnd/>
          </a:ln>
        </p:spPr>
      </p:pic>
      <p:sp>
        <p:nvSpPr>
          <p:cNvPr id="41993" name="TextBox 12"/>
          <p:cNvSpPr txBox="1">
            <a:spLocks noChangeArrowheads="1"/>
          </p:cNvSpPr>
          <p:nvPr/>
        </p:nvSpPr>
        <p:spPr bwMode="auto">
          <a:xfrm>
            <a:off x="457200" y="5257800"/>
            <a:ext cx="8458200" cy="646113"/>
          </a:xfrm>
          <a:prstGeom prst="rect">
            <a:avLst/>
          </a:prstGeom>
          <a:noFill/>
          <a:ln w="9525">
            <a:noFill/>
            <a:miter lim="800000"/>
            <a:headEnd/>
            <a:tailEnd/>
          </a:ln>
        </p:spPr>
        <p:txBody>
          <a:bodyPr>
            <a:spAutoFit/>
          </a:bodyPr>
          <a:lstStyle/>
          <a:p>
            <a:r>
              <a:rPr lang="en-US">
                <a:latin typeface="Maiandra GD" pitchFamily="34" charset="0"/>
              </a:rPr>
              <a:t>Photo – Jason Gerhardt, Real Earth Design, Permaculture Landscapes &amp; Education</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pic>
        <p:nvPicPr>
          <p:cNvPr id="43014"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sp>
        <p:nvSpPr>
          <p:cNvPr id="43015" name="Rectangle 11"/>
          <p:cNvSpPr>
            <a:spLocks noChangeArrowheads="1"/>
          </p:cNvSpPr>
          <p:nvPr/>
        </p:nvSpPr>
        <p:spPr bwMode="auto">
          <a:xfrm>
            <a:off x="381000" y="206375"/>
            <a:ext cx="8455025" cy="708025"/>
          </a:xfrm>
          <a:prstGeom prst="rect">
            <a:avLst/>
          </a:prstGeom>
          <a:noFill/>
          <a:ln w="9525">
            <a:noFill/>
            <a:miter lim="800000"/>
            <a:headEnd/>
            <a:tailEnd/>
          </a:ln>
        </p:spPr>
        <p:txBody>
          <a:bodyPr wrap="none">
            <a:spAutoFit/>
          </a:bodyPr>
          <a:lstStyle/>
          <a:p>
            <a:r>
              <a:rPr lang="en-US" sz="4000" b="1">
                <a:latin typeface="Maiandra GD" pitchFamily="34" charset="0"/>
              </a:rPr>
              <a:t>How does nature deal with drought?</a:t>
            </a:r>
          </a:p>
        </p:txBody>
      </p:sp>
      <p:sp>
        <p:nvSpPr>
          <p:cNvPr id="43016" name="TextBox 9"/>
          <p:cNvSpPr txBox="1">
            <a:spLocks noChangeArrowheads="1"/>
          </p:cNvSpPr>
          <p:nvPr/>
        </p:nvSpPr>
        <p:spPr bwMode="auto">
          <a:xfrm>
            <a:off x="838200" y="6172200"/>
            <a:ext cx="1219200" cy="584200"/>
          </a:xfrm>
          <a:prstGeom prst="rect">
            <a:avLst/>
          </a:prstGeom>
          <a:noFill/>
          <a:ln w="9525">
            <a:noFill/>
            <a:miter lim="800000"/>
            <a:headEnd/>
            <a:tailEnd/>
          </a:ln>
        </p:spPr>
        <p:txBody>
          <a:bodyPr>
            <a:spAutoFit/>
          </a:bodyPr>
          <a:lstStyle/>
          <a:p>
            <a:r>
              <a:rPr lang="en-US" sz="3200">
                <a:latin typeface="Maiandra GD" pitchFamily="34" charset="0"/>
              </a:rPr>
              <a:t>After</a:t>
            </a:r>
          </a:p>
        </p:txBody>
      </p:sp>
      <p:pic>
        <p:nvPicPr>
          <p:cNvPr id="43017" name="Picture 2" descr="C:\Documents and Settings\sulll1\Desktop\Work from home\biomimicry\CU presentation\Jason's photos\062011-permgarden, Jason Gerhardt.jpg"/>
          <p:cNvPicPr>
            <a:picLocks noChangeAspect="1" noChangeArrowheads="1"/>
          </p:cNvPicPr>
          <p:nvPr/>
        </p:nvPicPr>
        <p:blipFill>
          <a:blip r:embed="rId4" cstate="print"/>
          <a:srcRect/>
          <a:stretch>
            <a:fillRect/>
          </a:stretch>
        </p:blipFill>
        <p:spPr bwMode="auto">
          <a:xfrm>
            <a:off x="228600" y="2133600"/>
            <a:ext cx="8767763" cy="2830513"/>
          </a:xfrm>
          <a:prstGeom prst="rect">
            <a:avLst/>
          </a:prstGeom>
          <a:noFill/>
          <a:ln w="9525">
            <a:noFill/>
            <a:miter lim="800000"/>
            <a:headEnd/>
            <a:tailEnd/>
          </a:ln>
        </p:spPr>
      </p:pic>
      <p:sp>
        <p:nvSpPr>
          <p:cNvPr id="43018" name="TextBox 12"/>
          <p:cNvSpPr txBox="1">
            <a:spLocks noChangeArrowheads="1"/>
          </p:cNvSpPr>
          <p:nvPr/>
        </p:nvSpPr>
        <p:spPr bwMode="auto">
          <a:xfrm>
            <a:off x="304800" y="5526087"/>
            <a:ext cx="8458200" cy="646113"/>
          </a:xfrm>
          <a:prstGeom prst="rect">
            <a:avLst/>
          </a:prstGeom>
          <a:noFill/>
          <a:ln w="9525">
            <a:noFill/>
            <a:miter lim="800000"/>
            <a:headEnd/>
            <a:tailEnd/>
          </a:ln>
        </p:spPr>
        <p:txBody>
          <a:bodyPr>
            <a:spAutoFit/>
          </a:bodyPr>
          <a:lstStyle/>
          <a:p>
            <a:r>
              <a:rPr lang="en-US" dirty="0">
                <a:latin typeface="Maiandra GD" pitchFamily="34" charset="0"/>
              </a:rPr>
              <a:t>Photo – Jason Gerhardt, Real Earth Design, </a:t>
            </a:r>
            <a:r>
              <a:rPr lang="en-US" dirty="0" err="1">
                <a:latin typeface="Maiandra GD" pitchFamily="34" charset="0"/>
              </a:rPr>
              <a:t>Permaculture</a:t>
            </a:r>
            <a:r>
              <a:rPr lang="en-US" dirty="0">
                <a:latin typeface="Maiandra GD" pitchFamily="34" charset="0"/>
              </a:rPr>
              <a:t> Landscapes &amp; Education</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304800" y="228600"/>
            <a:ext cx="8763000" cy="708025"/>
          </a:xfrm>
          <a:prstGeom prst="rect">
            <a:avLst/>
          </a:prstGeom>
          <a:noFill/>
          <a:ln w="9525">
            <a:noFill/>
            <a:miter lim="800000"/>
            <a:headEnd/>
            <a:tailEnd/>
          </a:ln>
        </p:spPr>
        <p:txBody>
          <a:bodyPr>
            <a:spAutoFit/>
          </a:bodyPr>
          <a:lstStyle/>
          <a:p>
            <a:r>
              <a:rPr lang="en-US" sz="4000" b="1">
                <a:latin typeface="Maiandra GD" pitchFamily="34" charset="0"/>
              </a:rPr>
              <a:t>Drought strategies help with flooding</a:t>
            </a:r>
          </a:p>
        </p:txBody>
      </p:sp>
      <p:pic>
        <p:nvPicPr>
          <p:cNvPr id="44035" name="Picture 3" descr="C:\Documents and Settings\kmmills\My Documents\Biomimicry\Flood Photos\cistern.jpg"/>
          <p:cNvPicPr>
            <a:picLocks noChangeAspect="1" noChangeArrowheads="1"/>
          </p:cNvPicPr>
          <p:nvPr/>
        </p:nvPicPr>
        <p:blipFill>
          <a:blip r:embed="rId3" cstate="print"/>
          <a:srcRect/>
          <a:stretch>
            <a:fillRect/>
          </a:stretch>
        </p:blipFill>
        <p:spPr bwMode="auto">
          <a:xfrm>
            <a:off x="5334000" y="1447800"/>
            <a:ext cx="3670300" cy="4572000"/>
          </a:xfrm>
          <a:prstGeom prst="rect">
            <a:avLst/>
          </a:prstGeom>
          <a:noFill/>
          <a:ln w="9525">
            <a:noFill/>
            <a:miter lim="800000"/>
            <a:headEnd/>
            <a:tailEnd/>
          </a:ln>
        </p:spPr>
      </p:pic>
      <p:sp>
        <p:nvSpPr>
          <p:cNvPr id="44036" name="TextBox 4"/>
          <p:cNvSpPr txBox="1">
            <a:spLocks noChangeArrowheads="1"/>
          </p:cNvSpPr>
          <p:nvPr/>
        </p:nvSpPr>
        <p:spPr bwMode="auto">
          <a:xfrm>
            <a:off x="5334000" y="6059488"/>
            <a:ext cx="4800600" cy="646112"/>
          </a:xfrm>
          <a:prstGeom prst="rect">
            <a:avLst/>
          </a:prstGeom>
          <a:noFill/>
          <a:ln w="9525">
            <a:noFill/>
            <a:miter lim="800000"/>
            <a:headEnd/>
            <a:tailEnd/>
          </a:ln>
        </p:spPr>
        <p:txBody>
          <a:bodyPr>
            <a:spAutoFit/>
          </a:bodyPr>
          <a:lstStyle/>
          <a:p>
            <a:r>
              <a:rPr lang="en-US"/>
              <a:t>System and photo by</a:t>
            </a:r>
          </a:p>
          <a:p>
            <a:r>
              <a:rPr lang="en-US"/>
              <a:t> Technicians for Sustainability, LLC</a:t>
            </a:r>
          </a:p>
        </p:txBody>
      </p:sp>
      <p:pic>
        <p:nvPicPr>
          <p:cNvPr id="44037" name="Picture 4" descr="C:\Documents and Settings\kmmills\My Documents\Biomimicry\Flood Photos\raingarden.jpg"/>
          <p:cNvPicPr>
            <a:picLocks noChangeAspect="1" noChangeArrowheads="1"/>
          </p:cNvPicPr>
          <p:nvPr/>
        </p:nvPicPr>
        <p:blipFill>
          <a:blip r:embed="rId4" cstate="print"/>
          <a:srcRect/>
          <a:stretch>
            <a:fillRect/>
          </a:stretch>
        </p:blipFill>
        <p:spPr bwMode="auto">
          <a:xfrm>
            <a:off x="77788" y="1676400"/>
            <a:ext cx="5180012" cy="3805238"/>
          </a:xfrm>
          <a:prstGeom prst="rect">
            <a:avLst/>
          </a:prstGeom>
          <a:noFill/>
          <a:ln w="9525">
            <a:noFill/>
            <a:miter lim="800000"/>
            <a:headEnd/>
            <a:tailEnd/>
          </a:ln>
        </p:spPr>
      </p:pic>
      <p:sp>
        <p:nvSpPr>
          <p:cNvPr id="44038" name="TextBox 6"/>
          <p:cNvSpPr txBox="1">
            <a:spLocks noChangeArrowheads="1"/>
          </p:cNvSpPr>
          <p:nvPr/>
        </p:nvSpPr>
        <p:spPr bwMode="auto">
          <a:xfrm>
            <a:off x="5791200" y="1001713"/>
            <a:ext cx="2051050" cy="400050"/>
          </a:xfrm>
          <a:prstGeom prst="rect">
            <a:avLst/>
          </a:prstGeom>
          <a:noFill/>
          <a:ln w="9525">
            <a:noFill/>
            <a:miter lim="800000"/>
            <a:headEnd/>
            <a:tailEnd/>
          </a:ln>
        </p:spPr>
        <p:txBody>
          <a:bodyPr wrap="none">
            <a:spAutoFit/>
          </a:bodyPr>
          <a:lstStyle/>
          <a:p>
            <a:r>
              <a:rPr lang="en-US" sz="2000">
                <a:latin typeface="Miaindra GD" charset="0"/>
              </a:rPr>
              <a:t>Roof-fed Cistern</a:t>
            </a:r>
          </a:p>
        </p:txBody>
      </p:sp>
      <p:sp>
        <p:nvSpPr>
          <p:cNvPr id="44039" name="TextBox 7"/>
          <p:cNvSpPr txBox="1">
            <a:spLocks noChangeArrowheads="1"/>
          </p:cNvSpPr>
          <p:nvPr/>
        </p:nvSpPr>
        <p:spPr bwMode="auto">
          <a:xfrm>
            <a:off x="609600" y="1047750"/>
            <a:ext cx="4043363" cy="400050"/>
          </a:xfrm>
          <a:prstGeom prst="rect">
            <a:avLst/>
          </a:prstGeom>
          <a:noFill/>
          <a:ln w="9525">
            <a:noFill/>
            <a:miter lim="800000"/>
            <a:headEnd/>
            <a:tailEnd/>
          </a:ln>
        </p:spPr>
        <p:txBody>
          <a:bodyPr wrap="none">
            <a:spAutoFit/>
          </a:bodyPr>
          <a:lstStyle/>
          <a:p>
            <a:r>
              <a:rPr lang="en-US" sz="2000">
                <a:latin typeface="Miaindra GD" charset="0"/>
              </a:rPr>
              <a:t>Street and home-fed Rain Garden</a:t>
            </a:r>
          </a:p>
        </p:txBody>
      </p:sp>
      <p:sp>
        <p:nvSpPr>
          <p:cNvPr id="44040" name="TextBox 7"/>
          <p:cNvSpPr txBox="1">
            <a:spLocks noChangeArrowheads="1"/>
          </p:cNvSpPr>
          <p:nvPr/>
        </p:nvSpPr>
        <p:spPr bwMode="auto">
          <a:xfrm>
            <a:off x="5562600" y="5019675"/>
            <a:ext cx="3124200" cy="923925"/>
          </a:xfrm>
          <a:prstGeom prst="rect">
            <a:avLst/>
          </a:prstGeom>
          <a:noFill/>
          <a:ln w="9525">
            <a:noFill/>
            <a:miter lim="800000"/>
            <a:headEnd/>
            <a:tailEnd/>
          </a:ln>
        </p:spPr>
        <p:txBody>
          <a:bodyPr>
            <a:spAutoFit/>
          </a:bodyPr>
          <a:lstStyle/>
          <a:p>
            <a:r>
              <a:rPr lang="en-US">
                <a:latin typeface="Miaindra GD" charset="0"/>
              </a:rPr>
              <a:t>Cooper Center for Environmental Learning , Tuscon, AZ</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00113"/>
          <a:ext cx="8610600" cy="5805121"/>
        </p:xfrm>
        <a:graphic>
          <a:graphicData uri="http://schemas.openxmlformats.org/drawingml/2006/table">
            <a:tbl>
              <a:tblPr/>
              <a:tblGrid>
                <a:gridCol w="2695492"/>
                <a:gridCol w="2021619"/>
                <a:gridCol w="1722120"/>
                <a:gridCol w="2171369"/>
              </a:tblGrid>
              <a:tr h="824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aiandra GD" pitchFamily="34" charset="0"/>
                          <a:ea typeface="ＭＳ Ｐゴシック" charset="-128"/>
                        </a:rPr>
                        <a:t>SPECIES  and STRATEGY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LIFE</a:t>
                      </a:r>
                      <a:r>
                        <a:rPr kumimoji="0" lang="ja-JP" altLang="en-US" sz="1800" b="1" i="0" u="none" strike="noStrike" cap="none" normalizeH="0" baseline="0" smtClean="0">
                          <a:ln>
                            <a:noFill/>
                          </a:ln>
                          <a:solidFill>
                            <a:schemeClr val="tx1"/>
                          </a:solidFill>
                          <a:effectLst/>
                          <a:latin typeface="Maiandra GD" pitchFamily="34" charset="0"/>
                          <a:ea typeface="ＭＳ Ｐゴシック" charset="-128"/>
                        </a:rPr>
                        <a:t>’</a:t>
                      </a:r>
                      <a:r>
                        <a:rPr kumimoji="0" lang="en-US" altLang="ja-JP" sz="1800" b="1" i="0" u="none" strike="noStrike" cap="none" normalizeH="0" baseline="0" smtClean="0">
                          <a:ln>
                            <a:noFill/>
                          </a:ln>
                          <a:solidFill>
                            <a:schemeClr val="tx1"/>
                          </a:solidFill>
                          <a:effectLst/>
                          <a:latin typeface="Maiandra GD" pitchFamily="34" charset="0"/>
                          <a:ea typeface="ＭＳ Ｐゴシック" charset="-128"/>
                        </a:rPr>
                        <a:t>S PRINCIPLES</a:t>
                      </a: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HUMAN 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POLICY ISSUES or IMPLEMENTATION BARRIERS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4890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Maiandra GD" pitchFamily="34" charset="0"/>
                        </a:rPr>
                        <a:t>Trench beetle creates a trench to collect water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Be Locally Attuned and Responsive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Evolve to survive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Embody resilience through redundancy and decentralization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Replicate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strategies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that work</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err="1" smtClean="0">
                          <a:ln>
                            <a:noFill/>
                          </a:ln>
                          <a:solidFill>
                            <a:srgbClr val="000000"/>
                          </a:solidFill>
                          <a:effectLst/>
                          <a:latin typeface="Maiandra GD" pitchFamily="34" charset="0"/>
                          <a:ea typeface="ＭＳ Ｐゴシック" charset="-128"/>
                        </a:rPr>
                        <a:t>Stormwater</a:t>
                      </a: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 Tree Trenches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Pervious pavement and parking lots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Water rights: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it or lose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Municipal development codes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5075" name="TextBox 3"/>
          <p:cNvSpPr txBox="1">
            <a:spLocks noChangeArrowheads="1"/>
          </p:cNvSpPr>
          <p:nvPr/>
        </p:nvSpPr>
        <p:spPr bwMode="auto">
          <a:xfrm>
            <a:off x="533400" y="53975"/>
            <a:ext cx="9220200" cy="708025"/>
          </a:xfrm>
          <a:prstGeom prst="rect">
            <a:avLst/>
          </a:prstGeom>
          <a:noFill/>
          <a:ln w="9525">
            <a:noFill/>
            <a:miter lim="800000"/>
            <a:headEnd/>
            <a:tailEnd/>
          </a:ln>
        </p:spPr>
        <p:txBody>
          <a:bodyPr>
            <a:spAutoFit/>
          </a:bodyPr>
          <a:lstStyle/>
          <a:p>
            <a:r>
              <a:rPr lang="en-US" sz="4000" b="1">
                <a:latin typeface="Maiandra GD" pitchFamily="34" charset="0"/>
              </a:rPr>
              <a:t>How does nature deal with water?</a:t>
            </a:r>
          </a:p>
        </p:txBody>
      </p:sp>
      <p:sp>
        <p:nvSpPr>
          <p:cNvPr id="45076" name="TextBox 7"/>
          <p:cNvSpPr txBox="1">
            <a:spLocks noChangeArrowheads="1"/>
          </p:cNvSpPr>
          <p:nvPr/>
        </p:nvSpPr>
        <p:spPr bwMode="auto">
          <a:xfrm>
            <a:off x="6858000" y="3057525"/>
            <a:ext cx="1905000" cy="523875"/>
          </a:xfrm>
          <a:prstGeom prst="rect">
            <a:avLst/>
          </a:prstGeom>
          <a:noFill/>
          <a:ln w="9525">
            <a:noFill/>
            <a:miter lim="800000"/>
            <a:headEnd/>
            <a:tailEnd/>
          </a:ln>
        </p:spPr>
        <p:txBody>
          <a:bodyPr>
            <a:spAutoFit/>
          </a:bodyPr>
          <a:lstStyle/>
          <a:p>
            <a:endParaRPr lang="en-US" sz="1000">
              <a:latin typeface="Maiandra GD" pitchFamily="34" charset="0"/>
            </a:endParaRPr>
          </a:p>
          <a:p>
            <a:endParaRPr lang="en-US">
              <a:latin typeface="Calibri" pitchFamily="34" charset="0"/>
            </a:endParaRPr>
          </a:p>
        </p:txBody>
      </p:sp>
      <p:pic>
        <p:nvPicPr>
          <p:cNvPr id="45077" name="Picture 2" descr="C:\Documents and Settings\kmmills\My Documents\Biomimicry\Flood Photos\b9a6cf74efb8f37634ae1a236bbd31eb.jpg"/>
          <p:cNvPicPr>
            <a:picLocks noChangeAspect="1" noChangeArrowheads="1"/>
          </p:cNvPicPr>
          <p:nvPr/>
        </p:nvPicPr>
        <p:blipFill>
          <a:blip r:embed="rId3" cstate="print"/>
          <a:srcRect/>
          <a:stretch>
            <a:fillRect/>
          </a:stretch>
        </p:blipFill>
        <p:spPr bwMode="auto">
          <a:xfrm>
            <a:off x="246063" y="2438400"/>
            <a:ext cx="2649537" cy="1212850"/>
          </a:xfrm>
          <a:prstGeom prst="rect">
            <a:avLst/>
          </a:prstGeom>
          <a:noFill/>
          <a:ln w="9525">
            <a:noFill/>
            <a:miter lim="800000"/>
            <a:headEnd/>
            <a:tailEnd/>
          </a:ln>
        </p:spPr>
      </p:pic>
      <p:sp>
        <p:nvSpPr>
          <p:cNvPr id="45078" name="TextBox 8"/>
          <p:cNvSpPr txBox="1">
            <a:spLocks noChangeArrowheads="1"/>
          </p:cNvSpPr>
          <p:nvPr/>
        </p:nvSpPr>
        <p:spPr bwMode="auto">
          <a:xfrm>
            <a:off x="228600" y="3703638"/>
            <a:ext cx="2590800" cy="1477962"/>
          </a:xfrm>
          <a:prstGeom prst="rect">
            <a:avLst/>
          </a:prstGeom>
          <a:noFill/>
          <a:ln w="9525">
            <a:noFill/>
            <a:miter lim="800000"/>
            <a:headEnd/>
            <a:tailEnd/>
          </a:ln>
        </p:spPr>
        <p:txBody>
          <a:bodyPr>
            <a:spAutoFit/>
          </a:bodyPr>
          <a:lstStyle/>
          <a:p>
            <a:r>
              <a:rPr lang="en-US" b="1">
                <a:latin typeface="Maiandra GD" pitchFamily="34" charset="0"/>
              </a:rPr>
              <a:t>Leaves of cactus capture water due to their fan-shaped arrangement  and  curved shape.</a:t>
            </a:r>
            <a:endParaRPr lang="en-US">
              <a:latin typeface="Maiandra GD" pitchFamily="34" charset="0"/>
            </a:endParaRPr>
          </a:p>
          <a:p>
            <a:endParaRPr lang="en-US"/>
          </a:p>
        </p:txBody>
      </p:sp>
      <p:pic>
        <p:nvPicPr>
          <p:cNvPr id="45079" name="Picture 3" descr="C:\Documents and Settings\kmmills\My Documents\Biomimicry\Flood Photos\Cactus.jpg"/>
          <p:cNvPicPr>
            <a:picLocks noChangeAspect="1" noChangeArrowheads="1"/>
          </p:cNvPicPr>
          <p:nvPr/>
        </p:nvPicPr>
        <p:blipFill>
          <a:blip r:embed="rId4" cstate="print"/>
          <a:srcRect/>
          <a:stretch>
            <a:fillRect/>
          </a:stretch>
        </p:blipFill>
        <p:spPr bwMode="auto">
          <a:xfrm>
            <a:off x="228600" y="4876800"/>
            <a:ext cx="2362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 descr="H:\Biomimicry Wkshp\Flood Photos\mC2y1Kq.jpg"/>
          <p:cNvPicPr>
            <a:picLocks noChangeAspect="1" noChangeArrowheads="1"/>
          </p:cNvPicPr>
          <p:nvPr/>
        </p:nvPicPr>
        <p:blipFill>
          <a:blip r:embed="rId3" cstate="print"/>
          <a:srcRect/>
          <a:stretch>
            <a:fillRect/>
          </a:stretch>
        </p:blipFill>
        <p:spPr bwMode="auto">
          <a:xfrm>
            <a:off x="76200" y="2209800"/>
            <a:ext cx="4673600" cy="3505200"/>
          </a:xfrm>
          <a:prstGeom prst="rect">
            <a:avLst/>
          </a:prstGeom>
          <a:noFill/>
          <a:ln w="9525">
            <a:noFill/>
            <a:miter lim="800000"/>
            <a:headEnd/>
            <a:tailEnd/>
          </a:ln>
        </p:spPr>
      </p:pic>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46088" name="Rectangle 11"/>
          <p:cNvSpPr>
            <a:spLocks noChangeArrowheads="1"/>
          </p:cNvSpPr>
          <p:nvPr/>
        </p:nvSpPr>
        <p:spPr bwMode="auto">
          <a:xfrm>
            <a:off x="381000" y="304800"/>
            <a:ext cx="11107738" cy="1323975"/>
          </a:xfrm>
          <a:prstGeom prst="rect">
            <a:avLst/>
          </a:prstGeom>
          <a:noFill/>
          <a:ln w="9525">
            <a:noFill/>
            <a:miter lim="800000"/>
            <a:headEnd/>
            <a:tailEnd/>
          </a:ln>
        </p:spPr>
        <p:txBody>
          <a:bodyPr>
            <a:spAutoFit/>
          </a:bodyPr>
          <a:lstStyle/>
          <a:p>
            <a:r>
              <a:rPr lang="en-US" sz="4000" b="1">
                <a:latin typeface="Maiandra GD" pitchFamily="34" charset="0"/>
              </a:rPr>
              <a:t>How does nature deal with extreme</a:t>
            </a:r>
          </a:p>
          <a:p>
            <a:r>
              <a:rPr lang="en-US" sz="4000" b="1">
                <a:latin typeface="Maiandra GD" pitchFamily="34" charset="0"/>
              </a:rPr>
              <a:t> precipitation and flooding?</a:t>
            </a:r>
          </a:p>
        </p:txBody>
      </p:sp>
      <p:grpSp>
        <p:nvGrpSpPr>
          <p:cNvPr id="10" name="Group 9"/>
          <p:cNvGrpSpPr/>
          <p:nvPr/>
        </p:nvGrpSpPr>
        <p:grpSpPr>
          <a:xfrm>
            <a:off x="4876799" y="1819275"/>
            <a:ext cx="3962401" cy="4700297"/>
            <a:chOff x="4876799" y="1819275"/>
            <a:chExt cx="3962401" cy="4700297"/>
          </a:xfrm>
        </p:grpSpPr>
        <p:pic>
          <p:nvPicPr>
            <p:cNvPr id="46082" name="Picture 9"/>
            <p:cNvPicPr>
              <a:picLocks noChangeAspect="1" noChangeArrowheads="1"/>
            </p:cNvPicPr>
            <p:nvPr/>
          </p:nvPicPr>
          <p:blipFill>
            <a:blip r:embed="rId4" cstate="print"/>
            <a:srcRect/>
            <a:stretch>
              <a:fillRect/>
            </a:stretch>
          </p:blipFill>
          <p:spPr bwMode="auto">
            <a:xfrm>
              <a:off x="4876799" y="1819275"/>
              <a:ext cx="3962401" cy="4700297"/>
            </a:xfrm>
            <a:prstGeom prst="rect">
              <a:avLst/>
            </a:prstGeom>
            <a:noFill/>
            <a:ln w="9525">
              <a:noFill/>
              <a:miter lim="800000"/>
              <a:headEnd/>
              <a:tailEnd/>
            </a:ln>
          </p:spPr>
        </p:pic>
        <p:sp>
          <p:nvSpPr>
            <p:cNvPr id="46089" name="TextBox 9"/>
            <p:cNvSpPr txBox="1">
              <a:spLocks noChangeArrowheads="1"/>
            </p:cNvSpPr>
            <p:nvPr/>
          </p:nvSpPr>
          <p:spPr bwMode="auto">
            <a:xfrm>
              <a:off x="5029200" y="5878512"/>
              <a:ext cx="2292350" cy="369888"/>
            </a:xfrm>
            <a:prstGeom prst="rect">
              <a:avLst/>
            </a:prstGeom>
            <a:noFill/>
            <a:ln w="9525">
              <a:noFill/>
              <a:miter lim="800000"/>
              <a:headEnd/>
              <a:tailEnd/>
            </a:ln>
          </p:spPr>
          <p:txBody>
            <a:bodyPr wrap="none">
              <a:spAutoFit/>
            </a:bodyPr>
            <a:lstStyle/>
            <a:p>
              <a:r>
                <a:rPr lang="en-US" dirty="0"/>
                <a:t>Credit: Wayne Hsieh</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47110" name="Rectangle 11"/>
          <p:cNvSpPr>
            <a:spLocks noChangeArrowheads="1"/>
          </p:cNvSpPr>
          <p:nvPr/>
        </p:nvSpPr>
        <p:spPr bwMode="auto">
          <a:xfrm>
            <a:off x="304800" y="163513"/>
            <a:ext cx="8524875" cy="708025"/>
          </a:xfrm>
          <a:prstGeom prst="rect">
            <a:avLst/>
          </a:prstGeom>
          <a:noFill/>
          <a:ln w="9525">
            <a:noFill/>
            <a:miter lim="800000"/>
            <a:headEnd/>
            <a:tailEnd/>
          </a:ln>
        </p:spPr>
        <p:txBody>
          <a:bodyPr wrap="none">
            <a:spAutoFit/>
          </a:bodyPr>
          <a:lstStyle/>
          <a:p>
            <a:r>
              <a:rPr lang="en-US" sz="4000" b="1">
                <a:latin typeface="Maiandra GD" pitchFamily="34" charset="0"/>
              </a:rPr>
              <a:t>How does nature deal with flooding</a:t>
            </a:r>
            <a:r>
              <a:rPr lang="en-US" sz="3200" b="1">
                <a:latin typeface="Maiandra GD" pitchFamily="34" charset="0"/>
              </a:rPr>
              <a:t>?</a:t>
            </a:r>
          </a:p>
        </p:txBody>
      </p:sp>
      <p:pic>
        <p:nvPicPr>
          <p:cNvPr id="47111" name="Picture 9" descr="H:\Biomimicry Wkshp\Flood Photos\Extreme PPT_US.png"/>
          <p:cNvPicPr>
            <a:picLocks noChangeAspect="1" noChangeArrowheads="1"/>
          </p:cNvPicPr>
          <p:nvPr/>
        </p:nvPicPr>
        <p:blipFill>
          <a:blip r:embed="rId3" cstate="print"/>
          <a:srcRect/>
          <a:stretch>
            <a:fillRect/>
          </a:stretch>
        </p:blipFill>
        <p:spPr bwMode="auto">
          <a:xfrm>
            <a:off x="1371599" y="933450"/>
            <a:ext cx="6781801" cy="5738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050925"/>
          <a:ext cx="8610600" cy="6492240"/>
        </p:xfrm>
        <a:graphic>
          <a:graphicData uri="http://schemas.openxmlformats.org/drawingml/2006/table">
            <a:tbl>
              <a:tblPr/>
              <a:tblGrid>
                <a:gridCol w="2695492"/>
                <a:gridCol w="2021619"/>
                <a:gridCol w="1722120"/>
                <a:gridCol w="2171369"/>
              </a:tblGrid>
              <a:tr h="824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aiandra GD" pitchFamily="34" charset="0"/>
                          <a:ea typeface="ＭＳ Ｐゴシック" charset="-128"/>
                        </a:rPr>
                        <a:t>SPECIES  and STRATEGY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aiandra GD" pitchFamily="34" charset="0"/>
                          <a:ea typeface="ＭＳ Ｐゴシック" charset="-128"/>
                        </a:rPr>
                        <a:t>LIFE</a:t>
                      </a:r>
                      <a:r>
                        <a:rPr kumimoji="0" lang="ja-JP" altLang="en-US" sz="1800" b="1" i="0" u="none" strike="noStrike" cap="none" normalizeH="0" baseline="0" smtClean="0">
                          <a:ln>
                            <a:noFill/>
                          </a:ln>
                          <a:solidFill>
                            <a:schemeClr val="tx1"/>
                          </a:solidFill>
                          <a:effectLst/>
                          <a:latin typeface="Maiandra GD" pitchFamily="34" charset="0"/>
                          <a:ea typeface="ＭＳ Ｐゴシック" charset="-128"/>
                        </a:rPr>
                        <a:t>’</a:t>
                      </a:r>
                      <a:r>
                        <a:rPr kumimoji="0" lang="en-US" altLang="ja-JP" sz="1800" b="1" i="0" u="none" strike="noStrike" cap="none" normalizeH="0" baseline="0" dirty="0" smtClean="0">
                          <a:ln>
                            <a:noFill/>
                          </a:ln>
                          <a:solidFill>
                            <a:schemeClr val="tx1"/>
                          </a:solidFill>
                          <a:effectLst/>
                          <a:latin typeface="Maiandra GD" pitchFamily="34" charset="0"/>
                          <a:ea typeface="ＭＳ Ｐゴシック" charset="-128"/>
                        </a:rPr>
                        <a:t>S PRINCIPLES</a:t>
                      </a:r>
                      <a:endParaRPr kumimoji="0" lang="en-US" sz="1800" b="1" i="0" u="none" strike="noStrike" cap="none" normalizeH="0" baseline="0" dirty="0" smtClean="0">
                        <a:ln>
                          <a:noFill/>
                        </a:ln>
                        <a:solidFill>
                          <a:schemeClr val="tx1"/>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HUMAN 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POLICY ISSUES or IMPLEMENTATION BARRIERS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5471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Maiandra GD" pitchFamily="34" charset="0"/>
                        </a:rPr>
                        <a:t>Entrances to ant nests  are protected  from flooding </a:t>
                      </a:r>
                      <a:r>
                        <a:rPr lang="en-US" b="1" baseline="0" dirty="0" smtClean="0">
                          <a:latin typeface="Maiandra GD" pitchFamily="34" charset="0"/>
                        </a:rPr>
                        <a:t> </a:t>
                      </a:r>
                      <a:r>
                        <a:rPr lang="en-US" b="1" dirty="0" smtClean="0">
                          <a:latin typeface="Maiandra GD" pitchFamily="34" charset="0"/>
                        </a:rPr>
                        <a:t> by collapsing and blocking the opening</a:t>
                      </a:r>
                      <a:endParaRPr lang="en-US" dirty="0" smtClean="0">
                        <a:latin typeface="Maiandra GD"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Maiandra GD"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smtClean="0">
                          <a:latin typeface="Maiandra GD" pitchFamily="34" charset="0"/>
                        </a:rPr>
                        <a:t>Entrances to the underground burrows of prairie dogs are protected from flooding by</a:t>
                      </a:r>
                      <a:r>
                        <a:rPr lang="en-US" b="1" baseline="0" dirty="0" smtClean="0">
                          <a:latin typeface="Maiandra GD" pitchFamily="34" charset="0"/>
                        </a:rPr>
                        <a:t> </a:t>
                      </a:r>
                      <a:r>
                        <a:rPr lang="en-US" b="1" dirty="0" smtClean="0">
                          <a:latin typeface="Maiandra GD" pitchFamily="34" charset="0"/>
                        </a:rPr>
                        <a:t>circular dikes to divert water.</a:t>
                      </a:r>
                      <a:endParaRPr lang="en-US" dirty="0" smtClean="0">
                        <a:latin typeface="Maiandra GD"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Be Locally Attuned and Responsive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Build selectively with a small subset of elements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Fit form to function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multifunctional design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low energy processes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After Hurricane Sandy, New York City building owners are installing seals and flood barriers for key electrical and mechanical equipment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Protect critical infrastructure in floodplains with </a:t>
                      </a:r>
                      <a:r>
                        <a:rPr kumimoji="0" lang="en-US" sz="1800" b="0" i="0" u="none" strike="noStrike" cap="none" normalizeH="0" baseline="0" dirty="0" err="1" smtClean="0">
                          <a:ln>
                            <a:noFill/>
                          </a:ln>
                          <a:solidFill>
                            <a:srgbClr val="000000"/>
                          </a:solidFill>
                          <a:effectLst/>
                          <a:latin typeface="Maiandra GD" pitchFamily="34" charset="0"/>
                          <a:ea typeface="ＭＳ Ｐゴシック" charset="-128"/>
                        </a:rPr>
                        <a:t>berms</a:t>
                      </a: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 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Obsolete flood plain maps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Judging future risks in new climatic conditions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Spending limited funds on hard to predict risks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8147" name="TextBox 3"/>
          <p:cNvSpPr txBox="1">
            <a:spLocks noChangeArrowheads="1"/>
          </p:cNvSpPr>
          <p:nvPr/>
        </p:nvSpPr>
        <p:spPr bwMode="auto">
          <a:xfrm>
            <a:off x="152400" y="130175"/>
            <a:ext cx="9525000" cy="708025"/>
          </a:xfrm>
          <a:prstGeom prst="rect">
            <a:avLst/>
          </a:prstGeom>
          <a:noFill/>
          <a:ln w="9525">
            <a:noFill/>
            <a:miter lim="800000"/>
            <a:headEnd/>
            <a:tailEnd/>
          </a:ln>
        </p:spPr>
        <p:txBody>
          <a:bodyPr>
            <a:spAutoFit/>
          </a:bodyPr>
          <a:lstStyle/>
          <a:p>
            <a:r>
              <a:rPr lang="en-US" sz="4000" b="1">
                <a:latin typeface="Maiandra GD" pitchFamily="34" charset="0"/>
              </a:rPr>
              <a:t>How does nature deal with flooding?</a:t>
            </a:r>
          </a:p>
        </p:txBody>
      </p:sp>
      <p:sp>
        <p:nvSpPr>
          <p:cNvPr id="48148" name="TextBox 7"/>
          <p:cNvSpPr txBox="1">
            <a:spLocks noChangeArrowheads="1"/>
          </p:cNvSpPr>
          <p:nvPr/>
        </p:nvSpPr>
        <p:spPr bwMode="auto">
          <a:xfrm>
            <a:off x="6858000" y="3057525"/>
            <a:ext cx="1905000" cy="523875"/>
          </a:xfrm>
          <a:prstGeom prst="rect">
            <a:avLst/>
          </a:prstGeom>
          <a:noFill/>
          <a:ln w="9525">
            <a:noFill/>
            <a:miter lim="800000"/>
            <a:headEnd/>
            <a:tailEnd/>
          </a:ln>
        </p:spPr>
        <p:txBody>
          <a:bodyPr>
            <a:spAutoFit/>
          </a:bodyPr>
          <a:lstStyle/>
          <a:p>
            <a:endParaRPr lang="en-US" sz="1000">
              <a:latin typeface="Maiandra GD" pitchFamily="34" charset="0"/>
            </a:endParaRPr>
          </a:p>
          <a:p>
            <a:endParaRPr lang="en-US">
              <a:latin typeface="Calibri" pitchFamily="34" charset="0"/>
            </a:endParaRPr>
          </a:p>
        </p:txBody>
      </p:sp>
      <p:sp>
        <p:nvSpPr>
          <p:cNvPr id="9" name="TextBox 8"/>
          <p:cNvSpPr txBox="1"/>
          <p:nvPr/>
        </p:nvSpPr>
        <p:spPr>
          <a:xfrm>
            <a:off x="228600" y="3429000"/>
            <a:ext cx="2590800" cy="646113"/>
          </a:xfrm>
          <a:prstGeom prst="rect">
            <a:avLst/>
          </a:prstGeom>
          <a:noFill/>
        </p:spPr>
        <p:txBody>
          <a:bodyPr>
            <a:spAutoFit/>
          </a:bodyPr>
          <a:lstStyle/>
          <a:p>
            <a:pPr>
              <a:defRPr/>
            </a:pPr>
            <a:endParaRPr lang="en-US" dirty="0">
              <a:latin typeface="+mj-lt"/>
              <a:ea typeface="ＭＳ Ｐゴシック" charset="-128"/>
            </a:endParaRPr>
          </a:p>
          <a:p>
            <a:pPr>
              <a:defRPr/>
            </a:pPr>
            <a:endParaRPr lang="en-US" dirty="0">
              <a:ea typeface="ＭＳ Ｐゴシック" charset="-128"/>
            </a:endParaRPr>
          </a:p>
        </p:txBody>
      </p:sp>
      <p:pic>
        <p:nvPicPr>
          <p:cNvPr id="48150" name="Picture 2" descr="C:\Documents and Settings\kmmills\My Documents\Biomimicry\Flood Photos\Ground squirrel.jpg"/>
          <p:cNvPicPr>
            <a:picLocks noChangeAspect="1" noChangeArrowheads="1"/>
          </p:cNvPicPr>
          <p:nvPr/>
        </p:nvPicPr>
        <p:blipFill>
          <a:blip r:embed="rId3" cstate="print"/>
          <a:srcRect/>
          <a:stretch>
            <a:fillRect/>
          </a:stretch>
        </p:blipFill>
        <p:spPr bwMode="auto">
          <a:xfrm>
            <a:off x="381000" y="5410200"/>
            <a:ext cx="2514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265238"/>
          <a:ext cx="8610600" cy="5105400"/>
        </p:xfrm>
        <a:graphic>
          <a:graphicData uri="http://schemas.openxmlformats.org/drawingml/2006/table">
            <a:tbl>
              <a:tblPr/>
              <a:tblGrid>
                <a:gridCol w="2695492"/>
                <a:gridCol w="2105108"/>
                <a:gridCol w="1638631"/>
                <a:gridCol w="2171369"/>
              </a:tblGrid>
              <a:tr h="824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aiandra GD" pitchFamily="34" charset="0"/>
                          <a:ea typeface="ＭＳ Ｐゴシック" charset="-128"/>
                        </a:rPr>
                        <a:t>SPECIES  and STRATEGY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LIFE</a:t>
                      </a:r>
                      <a:r>
                        <a:rPr kumimoji="0" lang="ja-JP" altLang="en-US" sz="1800" b="1" i="0" u="none" strike="noStrike" cap="none" normalizeH="0" baseline="0" smtClean="0">
                          <a:ln>
                            <a:noFill/>
                          </a:ln>
                          <a:solidFill>
                            <a:schemeClr val="tx1"/>
                          </a:solidFill>
                          <a:effectLst/>
                          <a:latin typeface="Maiandra GD" pitchFamily="34" charset="0"/>
                          <a:ea typeface="ＭＳ Ｐゴシック" charset="-128"/>
                        </a:rPr>
                        <a:t>’</a:t>
                      </a:r>
                      <a:r>
                        <a:rPr kumimoji="0" lang="en-US" altLang="ja-JP" sz="1800" b="1" i="0" u="none" strike="noStrike" cap="none" normalizeH="0" baseline="0" smtClean="0">
                          <a:ln>
                            <a:noFill/>
                          </a:ln>
                          <a:solidFill>
                            <a:schemeClr val="tx1"/>
                          </a:solidFill>
                          <a:effectLst/>
                          <a:latin typeface="Maiandra GD" pitchFamily="34" charset="0"/>
                          <a:ea typeface="ＭＳ Ｐゴシック" charset="-128"/>
                        </a:rPr>
                        <a:t>S PRINCIPLES</a:t>
                      </a: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HUMAN 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POLICY ISSUES or IMPLEMENTATION BARRIERS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419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Maiandra GD" pitchFamily="34" charset="0"/>
                          <a:ea typeface="ＭＳ Ｐゴシック" charset="-128"/>
                        </a:rPr>
                        <a:t>Peatlands</a:t>
                      </a:r>
                      <a:r>
                        <a:rPr kumimoji="0" lang="en-US" sz="1800" b="1" i="0" u="none" strike="noStrike" cap="none" normalizeH="0" baseline="0" dirty="0" smtClean="0">
                          <a:ln>
                            <a:noFill/>
                          </a:ln>
                          <a:solidFill>
                            <a:srgbClr val="000000"/>
                          </a:solidFill>
                          <a:effectLst/>
                          <a:latin typeface="Maiandra GD" pitchFamily="34" charset="0"/>
                          <a:ea typeface="ＭＳ Ｐゴシック" charset="-128"/>
                        </a:rPr>
                        <a:t> slow down water flow in wet conditions and release it in dry conditions.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800" b="1" baseline="0" dirty="0" smtClean="0">
                          <a:solidFill>
                            <a:schemeClr val="tx1">
                              <a:lumMod val="95000"/>
                              <a:lumOff val="5000"/>
                            </a:schemeClr>
                          </a:solidFill>
                          <a:latin typeface="Maiandra GD" pitchFamily="34" charset="0"/>
                          <a:ea typeface="ＭＳ Ｐゴシック" charset="-128"/>
                        </a:rPr>
                        <a:t>They also clean the water of pollutants and silt</a:t>
                      </a:r>
                      <a:endParaRPr kumimoji="0" lang="en-US" sz="1800" b="1" i="0" u="none" strike="noStrike" cap="none" normalizeH="0" baseline="0" dirty="0" smtClean="0">
                        <a:ln>
                          <a:noFill/>
                        </a:ln>
                        <a:solidFill>
                          <a:schemeClr val="tx1">
                            <a:lumMod val="95000"/>
                            <a:lumOff val="5000"/>
                          </a:schemeClr>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multi-functional design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Combine modular and nested components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Maintain integrity through self-renewal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Cultivate cooperative relationships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Bio-swales</a:t>
                      </a:r>
                    </a:p>
                    <a:p>
                      <a:pPr marL="0" marR="0" lvl="0" indent="0" algn="l" defTabSz="914400" rtl="0" eaLnBrk="1" fontAlgn="base" latinLnBrk="0" hangingPunct="1">
                        <a:lnSpc>
                          <a:spcPct val="100000"/>
                        </a:lnSpc>
                        <a:spcBef>
                          <a:spcPct val="0"/>
                        </a:spcBef>
                        <a:spcAft>
                          <a:spcPct val="0"/>
                        </a:spcAft>
                        <a:buClrTx/>
                        <a:buSzTx/>
                        <a:buFontTx/>
                        <a:buNone/>
                        <a:tabLst/>
                      </a:pPr>
                      <a:endParaRPr lang="en-US" baseline="0" dirty="0" smtClean="0">
                        <a:latin typeface="Maiandra GD"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latin typeface="Maiandra GD" pitchFamily="34" charset="0"/>
                          <a:ea typeface="ＭＳ Ｐゴシック" charset="-128"/>
                        </a:rPr>
                        <a:t>Green </a:t>
                      </a:r>
                      <a:r>
                        <a:rPr lang="en-US" dirty="0" err="1" smtClean="0">
                          <a:latin typeface="Maiandra GD" pitchFamily="34" charset="0"/>
                          <a:ea typeface="ＭＳ Ｐゴシック" charset="-128"/>
                        </a:rPr>
                        <a:t>stormwater</a:t>
                      </a:r>
                      <a:r>
                        <a:rPr lang="en-US" dirty="0" smtClean="0">
                          <a:latin typeface="Maiandra GD" pitchFamily="34" charset="0"/>
                          <a:ea typeface="ＭＳ Ｐゴシック" charset="-128"/>
                        </a:rPr>
                        <a:t> infrastructure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Maiandra GD"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Maiandra GD" pitchFamily="34" charset="0"/>
                        </a:rPr>
                        <a:t>Rainwater harvesting – cisterns</a:t>
                      </a: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Rain gardens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Green roofs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Water rights: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it or lose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Municipal development codes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9171" name="TextBox 3"/>
          <p:cNvSpPr txBox="1">
            <a:spLocks noChangeArrowheads="1"/>
          </p:cNvSpPr>
          <p:nvPr/>
        </p:nvSpPr>
        <p:spPr bwMode="auto">
          <a:xfrm>
            <a:off x="228600" y="206375"/>
            <a:ext cx="8991600" cy="708025"/>
          </a:xfrm>
          <a:prstGeom prst="rect">
            <a:avLst/>
          </a:prstGeom>
          <a:noFill/>
          <a:ln w="9525">
            <a:noFill/>
            <a:miter lim="800000"/>
            <a:headEnd/>
            <a:tailEnd/>
          </a:ln>
        </p:spPr>
        <p:txBody>
          <a:bodyPr>
            <a:spAutoFit/>
          </a:bodyPr>
          <a:lstStyle/>
          <a:p>
            <a:r>
              <a:rPr lang="en-US" sz="4000" b="1">
                <a:latin typeface="Maiandra GD" pitchFamily="34" charset="0"/>
              </a:rPr>
              <a:t>How does nature deal with flooding?</a:t>
            </a:r>
          </a:p>
        </p:txBody>
      </p:sp>
      <p:sp>
        <p:nvSpPr>
          <p:cNvPr id="49172" name="TextBox 7"/>
          <p:cNvSpPr txBox="1">
            <a:spLocks noChangeArrowheads="1"/>
          </p:cNvSpPr>
          <p:nvPr/>
        </p:nvSpPr>
        <p:spPr bwMode="auto">
          <a:xfrm>
            <a:off x="6858000" y="3057525"/>
            <a:ext cx="1905000" cy="523875"/>
          </a:xfrm>
          <a:prstGeom prst="rect">
            <a:avLst/>
          </a:prstGeom>
          <a:noFill/>
          <a:ln w="9525">
            <a:noFill/>
            <a:miter lim="800000"/>
            <a:headEnd/>
            <a:tailEnd/>
          </a:ln>
        </p:spPr>
        <p:txBody>
          <a:bodyPr>
            <a:spAutoFit/>
          </a:bodyPr>
          <a:lstStyle/>
          <a:p>
            <a:endParaRPr lang="en-US" sz="1000">
              <a:latin typeface="Maiandra GD" pitchFamily="34" charset="0"/>
            </a:endParaRPr>
          </a:p>
          <a:p>
            <a:endParaRPr lang="en-US">
              <a:latin typeface="Calibri" pitchFamily="34" charset="0"/>
            </a:endParaRPr>
          </a:p>
        </p:txBody>
      </p:sp>
      <p:sp>
        <p:nvSpPr>
          <p:cNvPr id="9" name="TextBox 8"/>
          <p:cNvSpPr txBox="1"/>
          <p:nvPr/>
        </p:nvSpPr>
        <p:spPr>
          <a:xfrm>
            <a:off x="228600" y="3429000"/>
            <a:ext cx="2590800" cy="646113"/>
          </a:xfrm>
          <a:prstGeom prst="rect">
            <a:avLst/>
          </a:prstGeom>
          <a:noFill/>
        </p:spPr>
        <p:txBody>
          <a:bodyPr>
            <a:spAutoFit/>
          </a:bodyPr>
          <a:lstStyle/>
          <a:p>
            <a:pPr>
              <a:defRPr/>
            </a:pPr>
            <a:endParaRPr lang="en-US" dirty="0">
              <a:latin typeface="+mj-lt"/>
              <a:ea typeface="ＭＳ Ｐゴシック" charset="-128"/>
            </a:endParaRPr>
          </a:p>
          <a:p>
            <a:pPr>
              <a:defRPr/>
            </a:pPr>
            <a:endParaRPr lang="en-US" dirty="0">
              <a:ea typeface="ＭＳ Ｐゴシック" charset="-128"/>
            </a:endParaRPr>
          </a:p>
        </p:txBody>
      </p:sp>
      <p:pic>
        <p:nvPicPr>
          <p:cNvPr id="49174" name="Picture 2" descr="C:\Documents and Settings\kmmills\My Documents\Biomimicry\Flood Photos\Peatlands.jpg"/>
          <p:cNvPicPr>
            <a:picLocks noChangeAspect="1" noChangeArrowheads="1"/>
          </p:cNvPicPr>
          <p:nvPr/>
        </p:nvPicPr>
        <p:blipFill>
          <a:blip r:embed="rId3" cstate="print"/>
          <a:srcRect/>
          <a:stretch>
            <a:fillRect/>
          </a:stretch>
        </p:blipFill>
        <p:spPr bwMode="auto">
          <a:xfrm>
            <a:off x="381000" y="4721225"/>
            <a:ext cx="2590800" cy="160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304800" y="76200"/>
            <a:ext cx="8763000" cy="708025"/>
          </a:xfrm>
          <a:prstGeom prst="rect">
            <a:avLst/>
          </a:prstGeom>
          <a:noFill/>
          <a:ln w="9525">
            <a:noFill/>
            <a:miter lim="800000"/>
            <a:headEnd/>
            <a:tailEnd/>
          </a:ln>
        </p:spPr>
        <p:txBody>
          <a:bodyPr>
            <a:spAutoFit/>
          </a:bodyPr>
          <a:lstStyle/>
          <a:p>
            <a:r>
              <a:rPr lang="en-US" sz="4000" b="1">
                <a:latin typeface="Maiandra GD" pitchFamily="34" charset="0"/>
              </a:rPr>
              <a:t>How does nature deal with flooding?</a:t>
            </a:r>
          </a:p>
        </p:txBody>
      </p:sp>
      <p:pic>
        <p:nvPicPr>
          <p:cNvPr id="50179" name="Picture 2" descr="http://www.phillywatersheds.org/sites/default/files/StormwaterTreeTrenchDiagramV2_0.png"/>
          <p:cNvPicPr>
            <a:picLocks noChangeAspect="1" noChangeArrowheads="1"/>
          </p:cNvPicPr>
          <p:nvPr/>
        </p:nvPicPr>
        <p:blipFill>
          <a:blip r:embed="rId3" cstate="print"/>
          <a:srcRect/>
          <a:stretch>
            <a:fillRect/>
          </a:stretch>
        </p:blipFill>
        <p:spPr bwMode="auto">
          <a:xfrm>
            <a:off x="457200" y="914400"/>
            <a:ext cx="8196263"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OSMP\Shared\Education\SLIDES\Optimized for PowerPoint\6\6-scenery41.jpg"/>
          <p:cNvPicPr>
            <a:picLocks noChangeAspect="1" noChangeArrowheads="1"/>
          </p:cNvPicPr>
          <p:nvPr/>
        </p:nvPicPr>
        <p:blipFill>
          <a:blip r:embed="rId3" cstate="print"/>
          <a:srcRect/>
          <a:stretch>
            <a:fillRect/>
          </a:stretch>
        </p:blipFill>
        <p:spPr bwMode="auto">
          <a:xfrm>
            <a:off x="-152400" y="-3175"/>
            <a:ext cx="10167938"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1"/>
          <p:cNvGrpSpPr>
            <a:grpSpLocks/>
          </p:cNvGrpSpPr>
          <p:nvPr/>
        </p:nvGrpSpPr>
        <p:grpSpPr bwMode="auto">
          <a:xfrm>
            <a:off x="228600" y="1524000"/>
            <a:ext cx="8686800" cy="5181600"/>
            <a:chOff x="2568" y="2089"/>
            <a:chExt cx="8885" cy="4659"/>
          </a:xfrm>
        </p:grpSpPr>
        <p:pic>
          <p:nvPicPr>
            <p:cNvPr id="51205" name="Picture 19" descr="C:\Users\Tom's\0_green_roof\photos\DSC_0247.jpg"/>
            <p:cNvPicPr>
              <a:picLocks noChangeAspect="1" noChangeArrowheads="1"/>
            </p:cNvPicPr>
            <p:nvPr/>
          </p:nvPicPr>
          <p:blipFill>
            <a:blip r:embed="rId3" cstate="print">
              <a:lum bright="12000" contrast="20000"/>
            </a:blip>
            <a:srcRect/>
            <a:stretch>
              <a:fillRect/>
            </a:stretch>
          </p:blipFill>
          <p:spPr bwMode="auto">
            <a:xfrm>
              <a:off x="6556" y="2089"/>
              <a:ext cx="4897" cy="4591"/>
            </a:xfrm>
            <a:prstGeom prst="rect">
              <a:avLst/>
            </a:prstGeom>
            <a:noFill/>
            <a:ln w="9525">
              <a:noFill/>
              <a:miter lim="800000"/>
              <a:headEnd/>
              <a:tailEnd/>
            </a:ln>
          </p:spPr>
        </p:pic>
        <p:sp>
          <p:nvSpPr>
            <p:cNvPr id="51206" name="Text Box 3"/>
            <p:cNvSpPr txBox="1">
              <a:spLocks noChangeArrowheads="1"/>
            </p:cNvSpPr>
            <p:nvPr/>
          </p:nvSpPr>
          <p:spPr bwMode="auto">
            <a:xfrm>
              <a:off x="2568" y="5492"/>
              <a:ext cx="3759" cy="1256"/>
            </a:xfrm>
            <a:prstGeom prst="rect">
              <a:avLst/>
            </a:prstGeom>
            <a:solidFill>
              <a:srgbClr val="FFFFFF"/>
            </a:solidFill>
            <a:ln w="9525">
              <a:solidFill>
                <a:srgbClr val="FFFFFF"/>
              </a:solidFill>
              <a:miter lim="800000"/>
              <a:headEnd/>
              <a:tailEnd/>
            </a:ln>
          </p:spPr>
          <p:txBody>
            <a:bodyPr/>
            <a:lstStyle/>
            <a:p>
              <a:pPr algn="ctr"/>
              <a:r>
                <a:rPr lang="en-US">
                  <a:latin typeface="Calibri" pitchFamily="34" charset="0"/>
                  <a:ea typeface="ÇlÇr ñæí©" charset="-128"/>
                </a:rPr>
                <a:t>The EPA Region 8 Headquarters</a:t>
              </a:r>
              <a:r>
                <a:rPr lang="en-US" altLang="en-US">
                  <a:latin typeface="Calibri" pitchFamily="34" charset="0"/>
                  <a:ea typeface="ÇlÇr ñæí©" charset="-128"/>
                </a:rPr>
                <a:t>’</a:t>
              </a:r>
              <a:r>
                <a:rPr lang="en-US" altLang="ja-JP">
                  <a:latin typeface="Calibri" pitchFamily="34" charset="0"/>
                  <a:ea typeface="ÇlÇr ñæí©" charset="-128"/>
                </a:rPr>
                <a:t> green roof with study plots and instrumentation. The solar panels provide beneficial shade during hot weather. Photo: EPA Region 8.</a:t>
              </a:r>
              <a:endParaRPr lang="en-US"/>
            </a:p>
          </p:txBody>
        </p:sp>
      </p:grpSp>
      <p:sp>
        <p:nvSpPr>
          <p:cNvPr id="51203" name="Rectangle 3"/>
          <p:cNvSpPr>
            <a:spLocks noChangeArrowheads="1"/>
          </p:cNvSpPr>
          <p:nvPr/>
        </p:nvSpPr>
        <p:spPr bwMode="auto">
          <a:xfrm>
            <a:off x="152400" y="1295400"/>
            <a:ext cx="4038600" cy="3446463"/>
          </a:xfrm>
          <a:prstGeom prst="rect">
            <a:avLst/>
          </a:prstGeom>
          <a:noFill/>
          <a:ln w="9525">
            <a:noFill/>
            <a:miter lim="800000"/>
            <a:headEnd/>
            <a:tailEnd/>
          </a:ln>
        </p:spPr>
        <p:txBody>
          <a:bodyPr>
            <a:spAutoFit/>
          </a:bodyPr>
          <a:lstStyle/>
          <a:p>
            <a:endParaRPr lang="en-US"/>
          </a:p>
          <a:p>
            <a:r>
              <a:rPr lang="en-US" sz="2000"/>
              <a:t>Compared to a conventional roof</a:t>
            </a:r>
          </a:p>
          <a:p>
            <a:r>
              <a:rPr lang="en-US" sz="2000"/>
              <a:t>the green roof is:</a:t>
            </a:r>
          </a:p>
          <a:p>
            <a:endParaRPr lang="en-US" sz="2000"/>
          </a:p>
          <a:p>
            <a:pPr>
              <a:buFont typeface="Arial" pitchFamily="34" charset="0"/>
              <a:buChar char="•"/>
            </a:pPr>
            <a:r>
              <a:rPr lang="en-US" sz="2000"/>
              <a:t> has significantly higher storm-water retention</a:t>
            </a:r>
          </a:p>
          <a:p>
            <a:pPr>
              <a:buFont typeface="Arial" pitchFamily="34" charset="0"/>
              <a:buChar char="•"/>
            </a:pPr>
            <a:endParaRPr lang="en-US" sz="2000"/>
          </a:p>
          <a:p>
            <a:pPr>
              <a:buFont typeface="Arial" pitchFamily="34" charset="0"/>
              <a:buChar char="•"/>
            </a:pPr>
            <a:r>
              <a:rPr lang="en-US" sz="2000"/>
              <a:t> cooler during hot weather</a:t>
            </a:r>
          </a:p>
          <a:p>
            <a:pPr>
              <a:buFont typeface="Arial" pitchFamily="34" charset="0"/>
              <a:buChar char="•"/>
            </a:pPr>
            <a:endParaRPr lang="en-US" sz="2000"/>
          </a:p>
          <a:p>
            <a:pPr>
              <a:buFont typeface="Arial" pitchFamily="34" charset="0"/>
              <a:buChar char="•"/>
            </a:pPr>
            <a:r>
              <a:rPr lang="en-US" sz="2000"/>
              <a:t> warmer during cold weather </a:t>
            </a:r>
          </a:p>
          <a:p>
            <a:pPr>
              <a:buFont typeface="Arial" pitchFamily="34" charset="0"/>
              <a:buChar char="•"/>
            </a:pPr>
            <a:endParaRPr lang="en-US" sz="2000"/>
          </a:p>
        </p:txBody>
      </p:sp>
      <p:sp>
        <p:nvSpPr>
          <p:cNvPr id="51204" name="TextBox 5"/>
          <p:cNvSpPr txBox="1">
            <a:spLocks noChangeArrowheads="1"/>
          </p:cNvSpPr>
          <p:nvPr/>
        </p:nvSpPr>
        <p:spPr bwMode="auto">
          <a:xfrm>
            <a:off x="228600" y="381000"/>
            <a:ext cx="9144000" cy="923925"/>
          </a:xfrm>
          <a:prstGeom prst="rect">
            <a:avLst/>
          </a:prstGeom>
          <a:noFill/>
          <a:ln w="9525">
            <a:noFill/>
            <a:miter lim="800000"/>
            <a:headEnd/>
            <a:tailEnd/>
          </a:ln>
        </p:spPr>
        <p:txBody>
          <a:bodyPr>
            <a:spAutoFit/>
          </a:bodyPr>
          <a:lstStyle/>
          <a:p>
            <a:r>
              <a:rPr lang="en-US" sz="3600" b="1">
                <a:latin typeface="Maiandra GD" pitchFamily="34" charset="0"/>
              </a:rPr>
              <a:t>EPA Region 8</a:t>
            </a:r>
            <a:r>
              <a:rPr lang="en-US" altLang="en-US" sz="3600" b="1">
                <a:latin typeface="Maiandra GD" pitchFamily="34" charset="0"/>
              </a:rPr>
              <a:t>’</a:t>
            </a:r>
            <a:r>
              <a:rPr lang="en-US" sz="3600" b="1">
                <a:latin typeface="Maiandra GD" pitchFamily="34" charset="0"/>
              </a:rPr>
              <a:t>s Green Roof, Denver, CO</a:t>
            </a:r>
          </a:p>
          <a:p>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2"/>
          <p:cNvSpPr txBox="1">
            <a:spLocks noChangeArrowheads="1"/>
          </p:cNvSpPr>
          <p:nvPr/>
        </p:nvSpPr>
        <p:spPr bwMode="auto">
          <a:xfrm>
            <a:off x="304800" y="282575"/>
            <a:ext cx="8763000" cy="708025"/>
          </a:xfrm>
          <a:prstGeom prst="rect">
            <a:avLst/>
          </a:prstGeom>
          <a:noFill/>
          <a:ln w="9525">
            <a:noFill/>
            <a:miter lim="800000"/>
            <a:headEnd/>
            <a:tailEnd/>
          </a:ln>
        </p:spPr>
        <p:txBody>
          <a:bodyPr>
            <a:spAutoFit/>
          </a:bodyPr>
          <a:lstStyle/>
          <a:p>
            <a:r>
              <a:rPr lang="en-US" sz="4000" b="1">
                <a:latin typeface="Maiandra GD" pitchFamily="34" charset="0"/>
              </a:rPr>
              <a:t>How does nature deal with flooding?</a:t>
            </a:r>
          </a:p>
        </p:txBody>
      </p:sp>
      <p:pic>
        <p:nvPicPr>
          <p:cNvPr id="52227" name="Picture 2" descr="http://www.phillywatersheds.org/sites/default/files/GreenInfrastructure_photosim.jpg"/>
          <p:cNvPicPr>
            <a:picLocks noChangeAspect="1" noChangeArrowheads="1"/>
          </p:cNvPicPr>
          <p:nvPr/>
        </p:nvPicPr>
        <p:blipFill>
          <a:blip r:embed="rId3" cstate="print"/>
          <a:srcRect/>
          <a:stretch>
            <a:fillRect/>
          </a:stretch>
        </p:blipFill>
        <p:spPr bwMode="auto">
          <a:xfrm>
            <a:off x="152400" y="1447800"/>
            <a:ext cx="8763000" cy="4267200"/>
          </a:xfrm>
          <a:prstGeom prst="rect">
            <a:avLst/>
          </a:prstGeom>
          <a:noFill/>
          <a:ln w="9525">
            <a:noFill/>
            <a:miter lim="800000"/>
            <a:headEnd/>
            <a:tailEnd/>
          </a:ln>
        </p:spPr>
      </p:pic>
      <p:sp>
        <p:nvSpPr>
          <p:cNvPr id="52228" name="TextBox 6"/>
          <p:cNvSpPr txBox="1">
            <a:spLocks noChangeArrowheads="1"/>
          </p:cNvSpPr>
          <p:nvPr/>
        </p:nvSpPr>
        <p:spPr bwMode="auto">
          <a:xfrm>
            <a:off x="1021549" y="5938838"/>
            <a:ext cx="7436651" cy="584775"/>
          </a:xfrm>
          <a:prstGeom prst="rect">
            <a:avLst/>
          </a:prstGeom>
          <a:noFill/>
          <a:ln w="9525">
            <a:noFill/>
            <a:miter lim="800000"/>
            <a:headEnd/>
            <a:tailEnd/>
          </a:ln>
        </p:spPr>
        <p:txBody>
          <a:bodyPr wrap="none">
            <a:spAutoFit/>
          </a:bodyPr>
          <a:lstStyle/>
          <a:p>
            <a:r>
              <a:rPr lang="en-US" sz="3200" dirty="0">
                <a:latin typeface="Maiandra GD" pitchFamily="34" charset="0"/>
              </a:rPr>
              <a:t>Philadelphia’s </a:t>
            </a:r>
            <a:r>
              <a:rPr lang="en-US" sz="3200" dirty="0" smtClean="0">
                <a:latin typeface="Maiandra GD" pitchFamily="34" charset="0"/>
              </a:rPr>
              <a:t>Green Infrastructure Goals</a:t>
            </a:r>
            <a:endParaRPr lang="en-US" sz="3200" dirty="0">
              <a:latin typeface="Maiandra GD"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
          <p:cNvSpPr txBox="1">
            <a:spLocks noChangeArrowheads="1"/>
          </p:cNvSpPr>
          <p:nvPr/>
        </p:nvSpPr>
        <p:spPr bwMode="auto">
          <a:xfrm>
            <a:off x="304800" y="76200"/>
            <a:ext cx="8763000" cy="708025"/>
          </a:xfrm>
          <a:prstGeom prst="rect">
            <a:avLst/>
          </a:prstGeom>
          <a:noFill/>
          <a:ln w="9525">
            <a:noFill/>
            <a:miter lim="800000"/>
            <a:headEnd/>
            <a:tailEnd/>
          </a:ln>
        </p:spPr>
        <p:txBody>
          <a:bodyPr>
            <a:spAutoFit/>
          </a:bodyPr>
          <a:lstStyle/>
          <a:p>
            <a:r>
              <a:rPr lang="en-US" sz="4000" b="1">
                <a:latin typeface="Maiandra GD" pitchFamily="34" charset="0"/>
              </a:rPr>
              <a:t>How does nature deal with flooding?</a:t>
            </a:r>
          </a:p>
        </p:txBody>
      </p:sp>
      <p:pic>
        <p:nvPicPr>
          <p:cNvPr id="53251" name="Picture 2" descr="http://www.lakecountyil.gov/Stormwater/LakeCountyWatersheds/BMPs/PublishingImages/Iowa%20Bioswale.jpg"/>
          <p:cNvPicPr>
            <a:picLocks noChangeAspect="1" noChangeArrowheads="1"/>
          </p:cNvPicPr>
          <p:nvPr/>
        </p:nvPicPr>
        <p:blipFill>
          <a:blip r:embed="rId3" cstate="print"/>
          <a:srcRect/>
          <a:stretch>
            <a:fillRect/>
          </a:stretch>
        </p:blipFill>
        <p:spPr bwMode="auto">
          <a:xfrm>
            <a:off x="228600" y="1524000"/>
            <a:ext cx="4722813" cy="3276600"/>
          </a:xfrm>
          <a:prstGeom prst="rect">
            <a:avLst/>
          </a:prstGeom>
          <a:noFill/>
          <a:ln w="9525">
            <a:noFill/>
            <a:miter lim="800000"/>
            <a:headEnd/>
            <a:tailEnd/>
          </a:ln>
        </p:spPr>
      </p:pic>
      <p:pic>
        <p:nvPicPr>
          <p:cNvPr id="53252" name="Picture 4" descr="http://www.lakecountyil.gov/Stormwater/LakeCountyWatersheds/BMPs/PublishingImages/bioswale.jpg"/>
          <p:cNvPicPr>
            <a:picLocks noChangeAspect="1" noChangeArrowheads="1"/>
          </p:cNvPicPr>
          <p:nvPr/>
        </p:nvPicPr>
        <p:blipFill>
          <a:blip r:embed="rId4" cstate="print"/>
          <a:srcRect/>
          <a:stretch>
            <a:fillRect/>
          </a:stretch>
        </p:blipFill>
        <p:spPr bwMode="auto">
          <a:xfrm>
            <a:off x="5238750" y="838200"/>
            <a:ext cx="3524250" cy="4800600"/>
          </a:xfrm>
          <a:prstGeom prst="rect">
            <a:avLst/>
          </a:prstGeom>
          <a:noFill/>
          <a:ln w="9525">
            <a:noFill/>
            <a:miter lim="800000"/>
            <a:headEnd/>
            <a:tailEnd/>
          </a:ln>
        </p:spPr>
      </p:pic>
      <p:sp>
        <p:nvSpPr>
          <p:cNvPr id="53253" name="TextBox 5"/>
          <p:cNvSpPr txBox="1">
            <a:spLocks noChangeArrowheads="1"/>
          </p:cNvSpPr>
          <p:nvPr/>
        </p:nvSpPr>
        <p:spPr bwMode="auto">
          <a:xfrm>
            <a:off x="533400" y="5410200"/>
            <a:ext cx="2919413" cy="830263"/>
          </a:xfrm>
          <a:prstGeom prst="rect">
            <a:avLst/>
          </a:prstGeom>
          <a:noFill/>
          <a:ln w="9525">
            <a:noFill/>
            <a:miter lim="800000"/>
            <a:headEnd/>
            <a:tailEnd/>
          </a:ln>
        </p:spPr>
        <p:txBody>
          <a:bodyPr wrap="none">
            <a:spAutoFit/>
          </a:bodyPr>
          <a:lstStyle/>
          <a:p>
            <a:r>
              <a:rPr lang="en-US" sz="2400"/>
              <a:t>Bioswales from </a:t>
            </a:r>
          </a:p>
          <a:p>
            <a:r>
              <a:rPr lang="en-US" sz="2400"/>
              <a:t>Lake County, Illinois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OSMP\COMMUNITY_OUTREACH\Slides\Optimized for PowerPoint\19\19-045.jpg"/>
          <p:cNvPicPr>
            <a:picLocks noChangeAspect="1" noChangeArrowheads="1"/>
          </p:cNvPicPr>
          <p:nvPr/>
        </p:nvPicPr>
        <p:blipFill>
          <a:blip r:embed="rId3" cstate="print"/>
          <a:srcRect/>
          <a:stretch>
            <a:fillRect/>
          </a:stretch>
        </p:blipFill>
        <p:spPr bwMode="auto">
          <a:xfrm>
            <a:off x="381000" y="1039813"/>
            <a:ext cx="8305800" cy="5551487"/>
          </a:xfrm>
          <a:prstGeom prst="rect">
            <a:avLst/>
          </a:prstGeom>
          <a:noFill/>
          <a:ln w="9525">
            <a:noFill/>
            <a:miter lim="800000"/>
            <a:headEnd/>
            <a:tailEnd/>
          </a:ln>
        </p:spPr>
      </p:pic>
      <p:sp>
        <p:nvSpPr>
          <p:cNvPr id="54275" name="TextBox 2"/>
          <p:cNvSpPr txBox="1">
            <a:spLocks noChangeArrowheads="1"/>
          </p:cNvSpPr>
          <p:nvPr/>
        </p:nvSpPr>
        <p:spPr bwMode="auto">
          <a:xfrm>
            <a:off x="152400" y="228600"/>
            <a:ext cx="8763000" cy="584200"/>
          </a:xfrm>
          <a:prstGeom prst="rect">
            <a:avLst/>
          </a:prstGeom>
          <a:noFill/>
          <a:ln w="9525">
            <a:noFill/>
            <a:miter lim="800000"/>
            <a:headEnd/>
            <a:tailEnd/>
          </a:ln>
        </p:spPr>
        <p:txBody>
          <a:bodyPr>
            <a:spAutoFit/>
          </a:bodyPr>
          <a:lstStyle/>
          <a:p>
            <a:r>
              <a:rPr lang="en-US" sz="3200" b="1">
                <a:latin typeface="Maiandra GD" pitchFamily="34" charset="0"/>
              </a:rPr>
              <a:t>How does nature deal with high temperatures?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OSMP\COMMUNITY_OUTREACH\Slides\Optimized for PowerPoint\19\19-045.jpg"/>
          <p:cNvPicPr>
            <a:picLocks noChangeAspect="1" noChangeArrowheads="1"/>
          </p:cNvPicPr>
          <p:nvPr/>
        </p:nvPicPr>
        <p:blipFill>
          <a:blip r:embed="rId3" cstate="print"/>
          <a:srcRect/>
          <a:stretch>
            <a:fillRect/>
          </a:stretch>
        </p:blipFill>
        <p:spPr bwMode="auto">
          <a:xfrm>
            <a:off x="152400" y="228600"/>
            <a:ext cx="3730625" cy="2493963"/>
          </a:xfrm>
          <a:prstGeom prst="rect">
            <a:avLst/>
          </a:prstGeom>
          <a:noFill/>
          <a:ln w="9525">
            <a:noFill/>
            <a:miter lim="800000"/>
            <a:headEnd/>
            <a:tailEnd/>
          </a:ln>
        </p:spPr>
      </p:pic>
      <p:pic>
        <p:nvPicPr>
          <p:cNvPr id="55299" name="Picture 2"/>
          <p:cNvPicPr>
            <a:picLocks noChangeAspect="1" noChangeArrowheads="1"/>
          </p:cNvPicPr>
          <p:nvPr/>
        </p:nvPicPr>
        <p:blipFill>
          <a:blip r:embed="rId4" cstate="print"/>
          <a:srcRect/>
          <a:stretch>
            <a:fillRect/>
          </a:stretch>
        </p:blipFill>
        <p:spPr bwMode="auto">
          <a:xfrm>
            <a:off x="152400" y="2971800"/>
            <a:ext cx="8828088" cy="341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762000"/>
          <a:ext cx="8839200" cy="6158548"/>
        </p:xfrm>
        <a:graphic>
          <a:graphicData uri="http://schemas.openxmlformats.org/drawingml/2006/table">
            <a:tbl>
              <a:tblPr/>
              <a:tblGrid>
                <a:gridCol w="2209800"/>
                <a:gridCol w="2209800"/>
                <a:gridCol w="2209800"/>
                <a:gridCol w="2209800"/>
              </a:tblGrid>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aiandra GD" pitchFamily="34" charset="0"/>
                          <a:ea typeface="ＭＳ Ｐゴシック" charset="-128"/>
                        </a:rPr>
                        <a:t>SPECIES  and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LIFE</a:t>
                      </a:r>
                      <a:r>
                        <a:rPr kumimoji="0" lang="ja-JP" altLang="en-US" sz="1800" b="1" i="0" u="none" strike="noStrike" cap="none" normalizeH="0" baseline="0" smtClean="0">
                          <a:ln>
                            <a:noFill/>
                          </a:ln>
                          <a:solidFill>
                            <a:schemeClr val="tx1"/>
                          </a:solidFill>
                          <a:effectLst/>
                          <a:latin typeface="Maiandra GD" pitchFamily="34" charset="0"/>
                          <a:ea typeface="ＭＳ Ｐゴシック" charset="-128"/>
                        </a:rPr>
                        <a:t>’</a:t>
                      </a:r>
                      <a:r>
                        <a:rPr kumimoji="0" lang="en-US" altLang="ja-JP" sz="1800" b="1" i="0" u="none" strike="noStrike" cap="none" normalizeH="0" baseline="0" smtClean="0">
                          <a:ln>
                            <a:noFill/>
                          </a:ln>
                          <a:solidFill>
                            <a:schemeClr val="tx1"/>
                          </a:solidFill>
                          <a:effectLst/>
                          <a:latin typeface="Maiandra GD" pitchFamily="34" charset="0"/>
                          <a:ea typeface="ＭＳ Ｐゴシック" charset="-128"/>
                        </a:rPr>
                        <a:t>S PRINCIPLES</a:t>
                      </a: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HUMAN 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POLICY ISSUES or IMPLEMENTATION BARRIERS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0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Black-tailed Prairie Dogs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Maiandra GD"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Burrow temperature regulated by the earth</a:t>
                      </a:r>
                      <a:r>
                        <a:rPr kumimoji="0" lang="ja-JP" altLang="en-US" sz="1800" b="0" i="0" u="none" strike="noStrike" cap="none" normalizeH="0" baseline="0" smtClean="0">
                          <a:ln>
                            <a:noFill/>
                          </a:ln>
                          <a:solidFill>
                            <a:srgbClr val="000000"/>
                          </a:solidFill>
                          <a:effectLst/>
                          <a:latin typeface="Maiandra GD" pitchFamily="34" charset="0"/>
                          <a:ea typeface="ＭＳ Ｐゴシック" charset="-128"/>
                        </a:rPr>
                        <a:t>’</a:t>
                      </a:r>
                      <a:r>
                        <a:rPr kumimoji="0" lang="en-US" altLang="ja-JP" sz="1800" b="0" i="0" u="none" strike="noStrike" cap="none" normalizeH="0" baseline="0" smtClean="0">
                          <a:ln>
                            <a:noFill/>
                          </a:ln>
                          <a:solidFill>
                            <a:srgbClr val="000000"/>
                          </a:solidFill>
                          <a:effectLst/>
                          <a:latin typeface="Maiandra GD" pitchFamily="34" charset="0"/>
                          <a:ea typeface="ＭＳ Ｐゴシック" charset="-128"/>
                        </a:rPr>
                        <a:t>s subsurface temperature and ventilated passively by air flow through the tunnel</a:t>
                      </a: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Be Resource Efficient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multifunctional design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Harness freely available energy</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low energy processes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Fit form to function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Build with accessible materials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Access the earth</a:t>
                      </a:r>
                      <a:r>
                        <a:rPr kumimoji="0" lang="ja-JP" altLang="en-US" sz="1800" b="0" i="0" u="none" strike="noStrike" cap="none" normalizeH="0" baseline="0" smtClean="0">
                          <a:ln>
                            <a:noFill/>
                          </a:ln>
                          <a:solidFill>
                            <a:srgbClr val="000000"/>
                          </a:solidFill>
                          <a:effectLst/>
                          <a:latin typeface="Maiandra GD" pitchFamily="34" charset="0"/>
                          <a:ea typeface="ＭＳ Ｐゴシック" charset="-128"/>
                        </a:rPr>
                        <a:t>’</a:t>
                      </a:r>
                      <a:r>
                        <a:rPr kumimoji="0" lang="en-US" altLang="ja-JP" sz="1800" b="0" i="0" u="none" strike="noStrike" cap="none" normalizeH="0" baseline="0" dirty="0" smtClean="0">
                          <a:ln>
                            <a:noFill/>
                          </a:ln>
                          <a:solidFill>
                            <a:srgbClr val="000000"/>
                          </a:solidFill>
                          <a:effectLst/>
                          <a:latin typeface="Maiandra GD" pitchFamily="34" charset="0"/>
                          <a:ea typeface="ＭＳ Ｐゴシック" charset="-128"/>
                        </a:rPr>
                        <a:t>s relative coolness and warmth to cool and heat our buildings through </a:t>
                      </a:r>
                      <a:r>
                        <a:rPr kumimoji="0" lang="en-US" altLang="ja-JP" sz="1800" b="0" i="0" u="none" strike="noStrike" cap="none" normalizeH="0" baseline="0" dirty="0" err="1" smtClean="0">
                          <a:ln>
                            <a:noFill/>
                          </a:ln>
                          <a:solidFill>
                            <a:srgbClr val="000000"/>
                          </a:solidFill>
                          <a:effectLst/>
                          <a:latin typeface="Maiandra GD" pitchFamily="34" charset="0"/>
                          <a:ea typeface="ＭＳ Ｐゴシック" charset="-128"/>
                        </a:rPr>
                        <a:t>eothermal</a:t>
                      </a:r>
                      <a:r>
                        <a:rPr kumimoji="0" lang="en-US" altLang="ja-JP" sz="1800" b="0" i="0" u="none" strike="noStrike" cap="none" normalizeH="0" baseline="0" dirty="0" smtClean="0">
                          <a:ln>
                            <a:noFill/>
                          </a:ln>
                          <a:solidFill>
                            <a:srgbClr val="000000"/>
                          </a:solidFill>
                          <a:effectLst/>
                          <a:latin typeface="Maiandra GD" pitchFamily="34" charset="0"/>
                          <a:ea typeface="ＭＳ Ｐゴシック" charset="-128"/>
                        </a:rPr>
                        <a:t> building design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Use passive ventilation for cooling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buildings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Build with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aiandra GD" pitchFamily="34" charset="0"/>
                          <a:ea typeface="ＭＳ Ｐゴシック" charset="-128"/>
                        </a:rPr>
                        <a:t>straw bales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Current building codes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Not a common  practice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Consider life-cycle economics of buildings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6346" name="Picture 2" descr="S:\OSMP\COMMUNITY_OUTREACH\Slides\Optimized for PowerPoint\19\19-045.jpg"/>
          <p:cNvPicPr>
            <a:picLocks noChangeAspect="1" noChangeArrowheads="1"/>
          </p:cNvPicPr>
          <p:nvPr/>
        </p:nvPicPr>
        <p:blipFill>
          <a:blip r:embed="rId3" cstate="print"/>
          <a:srcRect/>
          <a:stretch>
            <a:fillRect/>
          </a:stretch>
        </p:blipFill>
        <p:spPr bwMode="auto">
          <a:xfrm>
            <a:off x="6172200" y="4745037"/>
            <a:ext cx="2819400" cy="1884363"/>
          </a:xfrm>
          <a:prstGeom prst="rect">
            <a:avLst/>
          </a:prstGeom>
          <a:noFill/>
          <a:ln w="9525">
            <a:noFill/>
            <a:miter lim="800000"/>
            <a:headEnd/>
            <a:tailEnd/>
          </a:ln>
        </p:spPr>
      </p:pic>
      <p:sp>
        <p:nvSpPr>
          <p:cNvPr id="56347" name="TextBox 4"/>
          <p:cNvSpPr txBox="1">
            <a:spLocks noChangeArrowheads="1"/>
          </p:cNvSpPr>
          <p:nvPr/>
        </p:nvSpPr>
        <p:spPr bwMode="auto">
          <a:xfrm>
            <a:off x="304800" y="76200"/>
            <a:ext cx="9067800" cy="584200"/>
          </a:xfrm>
          <a:prstGeom prst="rect">
            <a:avLst/>
          </a:prstGeom>
          <a:noFill/>
          <a:ln w="9525">
            <a:noFill/>
            <a:miter lim="800000"/>
            <a:headEnd/>
            <a:tailEnd/>
          </a:ln>
        </p:spPr>
        <p:txBody>
          <a:bodyPr>
            <a:spAutoFit/>
          </a:bodyPr>
          <a:lstStyle/>
          <a:p>
            <a:r>
              <a:rPr lang="en-US" sz="3200" b="1">
                <a:solidFill>
                  <a:srgbClr val="000000"/>
                </a:solidFill>
                <a:latin typeface="Maiandra GD" pitchFamily="34" charset="0"/>
              </a:rPr>
              <a:t>How does nature  adapt to high temperatures?</a:t>
            </a:r>
            <a:endParaRPr lang="en-US" b="1">
              <a:latin typeface="Calibri" pitchFamily="34" charset="0"/>
            </a:endParaRPr>
          </a:p>
        </p:txBody>
      </p:sp>
      <p:sp>
        <p:nvSpPr>
          <p:cNvPr id="56348" name="TextBox 5"/>
          <p:cNvSpPr txBox="1">
            <a:spLocks noChangeArrowheads="1"/>
          </p:cNvSpPr>
          <p:nvPr/>
        </p:nvSpPr>
        <p:spPr bwMode="auto">
          <a:xfrm>
            <a:off x="4724400" y="6172200"/>
            <a:ext cx="1447800" cy="276225"/>
          </a:xfrm>
          <a:prstGeom prst="rect">
            <a:avLst/>
          </a:prstGeom>
          <a:noFill/>
          <a:ln w="9525">
            <a:noFill/>
            <a:miter lim="800000"/>
            <a:headEnd/>
            <a:tailEnd/>
          </a:ln>
        </p:spPr>
        <p:txBody>
          <a:bodyPr>
            <a:spAutoFit/>
          </a:bodyPr>
          <a:lstStyle/>
          <a:p>
            <a:r>
              <a:rPr lang="en-US" sz="1200" dirty="0">
                <a:solidFill>
                  <a:srgbClr val="000000"/>
                </a:solidFill>
                <a:latin typeface="Maiandra GD" pitchFamily="34" charset="0"/>
              </a:rPr>
              <a:t>Photo Frank Beck</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p:cNvPicPr>
            <a:picLocks noChangeAspect="1" noChangeArrowheads="1"/>
          </p:cNvPicPr>
          <p:nvPr/>
        </p:nvPicPr>
        <p:blipFill>
          <a:blip r:embed="rId3" cstate="print"/>
          <a:srcRect/>
          <a:stretch>
            <a:fillRect/>
          </a:stretch>
        </p:blipFill>
        <p:spPr bwMode="auto">
          <a:xfrm>
            <a:off x="2133600" y="140448"/>
            <a:ext cx="5181600" cy="6488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pa.gov/region1/eco/energy/images/geoexchange_heating.gif"/>
          <p:cNvPicPr>
            <a:picLocks noChangeAspect="1" noChangeArrowheads="1"/>
          </p:cNvPicPr>
          <p:nvPr/>
        </p:nvPicPr>
        <p:blipFill>
          <a:blip r:embed="rId3" cstate="print"/>
          <a:srcRect/>
          <a:stretch>
            <a:fillRect/>
          </a:stretch>
        </p:blipFill>
        <p:spPr bwMode="auto">
          <a:xfrm>
            <a:off x="1011936" y="732503"/>
            <a:ext cx="7217664" cy="5820697"/>
          </a:xfrm>
          <a:prstGeom prst="rect">
            <a:avLst/>
          </a:prstGeom>
          <a:noFill/>
        </p:spPr>
      </p:pic>
      <p:sp>
        <p:nvSpPr>
          <p:cNvPr id="5" name="TextBox 4"/>
          <p:cNvSpPr txBox="1"/>
          <p:nvPr/>
        </p:nvSpPr>
        <p:spPr>
          <a:xfrm>
            <a:off x="2438400" y="76200"/>
            <a:ext cx="5943600" cy="646331"/>
          </a:xfrm>
          <a:prstGeom prst="rect">
            <a:avLst/>
          </a:prstGeom>
          <a:noFill/>
        </p:spPr>
        <p:txBody>
          <a:bodyPr wrap="square" rtlCol="0">
            <a:spAutoFit/>
          </a:bodyPr>
          <a:lstStyle/>
          <a:p>
            <a:r>
              <a:rPr lang="en-US" sz="3600" dirty="0" smtClean="0"/>
              <a:t>Geothermal Design</a:t>
            </a:r>
            <a:endParaRPr lang="en-US" sz="3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37295" y="5816025"/>
            <a:ext cx="842570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hlinkClick r:id="rId3"/>
              </a:rPr>
              <a:t>http://www.youtube.com/watch?v=FnSxRYx82Gk</a:t>
            </a:r>
            <a:endParaRPr kumimoji="0" lang="en-US" sz="32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152400" y="381000"/>
            <a:ext cx="9144000" cy="1323439"/>
          </a:xfrm>
          <a:prstGeom prst="rect">
            <a:avLst/>
          </a:prstGeom>
          <a:noFill/>
        </p:spPr>
        <p:txBody>
          <a:bodyPr wrap="square" rtlCol="0">
            <a:spAutoFit/>
          </a:bodyPr>
          <a:lstStyle/>
          <a:p>
            <a:r>
              <a:rPr lang="en-US" sz="4000" dirty="0" smtClean="0">
                <a:latin typeface="Maiandra GD" pitchFamily="34" charset="0"/>
                <a:ea typeface="ＭＳ Ｐゴシック" charset="0"/>
              </a:rPr>
              <a:t>Nature's genius has excellent references for the job of being our mentor. </a:t>
            </a:r>
            <a:endParaRPr lang="en-US" sz="4000" dirty="0">
              <a:latin typeface="Maiandra GD" pitchFamily="34" charset="0"/>
            </a:endParaRPr>
          </a:p>
        </p:txBody>
      </p:sp>
      <p:pic>
        <p:nvPicPr>
          <p:cNvPr id="2051" name="Picture 3" descr="http://www.ruf.rice.edu/~rau/phys600/whitesides_files/0001D63A-2F47-1C6F-84A9809EC588EF21_arch2.jpg"/>
          <p:cNvPicPr>
            <a:picLocks noChangeAspect="1" noChangeArrowheads="1"/>
          </p:cNvPicPr>
          <p:nvPr/>
        </p:nvPicPr>
        <p:blipFill>
          <a:blip r:embed="rId4" cstate="print"/>
          <a:srcRect/>
          <a:stretch>
            <a:fillRect/>
          </a:stretch>
        </p:blipFill>
        <p:spPr bwMode="auto">
          <a:xfrm>
            <a:off x="381000" y="1828800"/>
            <a:ext cx="3390900" cy="2705100"/>
          </a:xfrm>
          <a:prstGeom prst="rect">
            <a:avLst/>
          </a:prstGeom>
          <a:noFill/>
        </p:spPr>
      </p:pic>
      <p:sp>
        <p:nvSpPr>
          <p:cNvPr id="7" name="TextBox 6"/>
          <p:cNvSpPr txBox="1"/>
          <p:nvPr/>
        </p:nvSpPr>
        <p:spPr>
          <a:xfrm>
            <a:off x="228600" y="4648200"/>
            <a:ext cx="4495800" cy="646331"/>
          </a:xfrm>
          <a:prstGeom prst="rect">
            <a:avLst/>
          </a:prstGeom>
          <a:noFill/>
        </p:spPr>
        <p:txBody>
          <a:bodyPr wrap="square" rtlCol="0">
            <a:spAutoFit/>
          </a:bodyPr>
          <a:lstStyle/>
          <a:p>
            <a:r>
              <a:rPr lang="en-US" dirty="0" smtClean="0"/>
              <a:t>Image Credit--JEFF JOHNSON </a:t>
            </a:r>
            <a:r>
              <a:rPr lang="en-US" i="1" dirty="0" smtClean="0"/>
              <a:t>Hybrid Medical Animation</a:t>
            </a:r>
            <a:endParaRPr lang="en-US" dirty="0" smtClean="0"/>
          </a:p>
        </p:txBody>
      </p:sp>
      <p:pic>
        <p:nvPicPr>
          <p:cNvPr id="2053" name="Picture 5" descr="Stock Photo - outboard engine. &#10;fotosearch - search &#10;stock photos, &#10;pictures, wall &#10;murals, images, &#10;and photo clipart"/>
          <p:cNvPicPr>
            <a:picLocks noChangeAspect="1" noChangeArrowheads="1"/>
          </p:cNvPicPr>
          <p:nvPr/>
        </p:nvPicPr>
        <p:blipFill>
          <a:blip r:embed="rId5" cstate="print"/>
          <a:srcRect/>
          <a:stretch>
            <a:fillRect/>
          </a:stretch>
        </p:blipFill>
        <p:spPr bwMode="auto">
          <a:xfrm>
            <a:off x="4495800" y="2044772"/>
            <a:ext cx="4555245" cy="3670227"/>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65175" y="381000"/>
            <a:ext cx="8153400" cy="990600"/>
          </a:xfrm>
          <a:prstGeom prst="rect">
            <a:avLst/>
          </a:prstGeom>
        </p:spPr>
        <p:txBody>
          <a:bodyPr anchor="ctr">
            <a:normAutofit/>
          </a:bodyPr>
          <a:lstStyle/>
          <a:p>
            <a:pPr fontAlgn="auto">
              <a:spcAft>
                <a:spcPts val="0"/>
              </a:spcAft>
              <a:defRPr/>
            </a:pPr>
            <a:r>
              <a:rPr lang="en-US" sz="1200" dirty="0">
                <a:solidFill>
                  <a:schemeClr val="tx2"/>
                </a:solidFill>
                <a:latin typeface="+mj-lt"/>
                <a:ea typeface="+mj-ea"/>
                <a:cs typeface="+mj-cs"/>
              </a:rPr>
              <a:t>						</a:t>
            </a:r>
          </a:p>
        </p:txBody>
      </p:sp>
      <p:sp>
        <p:nvSpPr>
          <p:cNvPr id="59398" name="Rectangle 12"/>
          <p:cNvSpPr>
            <a:spLocks noChangeArrowheads="1"/>
          </p:cNvSpPr>
          <p:nvPr/>
        </p:nvSpPr>
        <p:spPr bwMode="auto">
          <a:xfrm>
            <a:off x="476250" y="228600"/>
            <a:ext cx="4324350" cy="708025"/>
          </a:xfrm>
          <a:prstGeom prst="rect">
            <a:avLst/>
          </a:prstGeom>
          <a:noFill/>
          <a:ln w="9525">
            <a:noFill/>
            <a:miter lim="800000"/>
            <a:headEnd/>
            <a:tailEnd/>
          </a:ln>
        </p:spPr>
        <p:txBody>
          <a:bodyPr>
            <a:spAutoFit/>
          </a:bodyPr>
          <a:lstStyle/>
          <a:p>
            <a:r>
              <a:rPr lang="en-US" sz="4000">
                <a:solidFill>
                  <a:srgbClr val="000000"/>
                </a:solidFill>
                <a:latin typeface="Maiandra GD" pitchFamily="34" charset="0"/>
              </a:rPr>
              <a:t>Nature as Mentor</a:t>
            </a:r>
            <a:endParaRPr lang="en-US" sz="4000">
              <a:solidFill>
                <a:srgbClr val="000000"/>
              </a:solidFill>
              <a:latin typeface="Calibri" pitchFamily="34" charset="0"/>
            </a:endParaRPr>
          </a:p>
        </p:txBody>
      </p:sp>
      <p:pic>
        <p:nvPicPr>
          <p:cNvPr id="59399" name="Picture 4" descr="\\Msfs1\share\OSMP\COMMUNITY_OUTREACH\LDS-bar-graphic.png"/>
          <p:cNvPicPr>
            <a:picLocks noChangeAspect="1" noChangeArrowheads="1"/>
          </p:cNvPicPr>
          <p:nvPr/>
        </p:nvPicPr>
        <p:blipFill>
          <a:blip r:embed="rId3" cstate="print"/>
          <a:srcRect/>
          <a:stretch>
            <a:fillRect/>
          </a:stretch>
        </p:blipFill>
        <p:spPr bwMode="auto">
          <a:xfrm>
            <a:off x="0" y="1143000"/>
            <a:ext cx="9220200" cy="209550"/>
          </a:xfrm>
          <a:prstGeom prst="rect">
            <a:avLst/>
          </a:prstGeom>
          <a:noFill/>
          <a:ln w="9525">
            <a:noFill/>
            <a:miter lim="800000"/>
            <a:headEnd/>
            <a:tailEnd/>
          </a:ln>
        </p:spPr>
      </p:pic>
      <p:pic>
        <p:nvPicPr>
          <p:cNvPr id="59400" name="Picture 3" descr="S:\OSMP\COMMUNITY_OUTREACH\Slides\Optimized for PowerPoint\9\9-027.jpg"/>
          <p:cNvPicPr>
            <a:picLocks noChangeAspect="1" noChangeArrowheads="1"/>
          </p:cNvPicPr>
          <p:nvPr/>
        </p:nvPicPr>
        <p:blipFill>
          <a:blip r:embed="rId4" cstate="print"/>
          <a:srcRect/>
          <a:stretch>
            <a:fillRect/>
          </a:stretch>
        </p:blipFill>
        <p:spPr bwMode="auto">
          <a:xfrm>
            <a:off x="939800" y="914400"/>
            <a:ext cx="7412258" cy="556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acyjulian.com/blog/wp-content/uploads/2009/10/earth-from-space-western.jpg"/>
          <p:cNvPicPr>
            <a:picLocks noChangeAspect="1" noChangeArrowheads="1"/>
          </p:cNvPicPr>
          <p:nvPr/>
        </p:nvPicPr>
        <p:blipFill>
          <a:blip r:embed="rId3" cstate="print"/>
          <a:srcRect/>
          <a:stretch>
            <a:fillRect/>
          </a:stretch>
        </p:blipFill>
        <p:spPr bwMode="auto">
          <a:xfrm>
            <a:off x="609600" y="-228600"/>
            <a:ext cx="7467600" cy="746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274638"/>
            <a:ext cx="8686800" cy="1143000"/>
          </a:xfrm>
        </p:spPr>
        <p:txBody>
          <a:bodyPr/>
          <a:lstStyle/>
          <a:p>
            <a:pPr eaLnBrk="1" hangingPunct="1"/>
            <a:r>
              <a:rPr lang="en-US" sz="4000" smtClean="0">
                <a:latin typeface="Maiandra GD" pitchFamily="34" charset="0"/>
                <a:ea typeface="ＭＳ Ｐゴシック" pitchFamily="34" charset="-128"/>
              </a:rPr>
              <a:t>What problems do you have to solve?</a:t>
            </a:r>
          </a:p>
        </p:txBody>
      </p:sp>
      <p:sp>
        <p:nvSpPr>
          <p:cNvPr id="60419" name="Content Placeholder 2"/>
          <p:cNvSpPr>
            <a:spLocks noGrp="1"/>
          </p:cNvSpPr>
          <p:nvPr>
            <p:ph idx="1"/>
          </p:nvPr>
        </p:nvSpPr>
        <p:spPr/>
        <p:txBody>
          <a:bodyPr/>
          <a:lstStyle/>
          <a:p>
            <a:pPr eaLnBrk="1" hangingPunct="1"/>
            <a:r>
              <a:rPr lang="en-US" smtClean="0">
                <a:latin typeface="Maiandra GD" pitchFamily="34" charset="0"/>
                <a:ea typeface="ＭＳ Ｐゴシック" pitchFamily="34" charset="-128"/>
              </a:rPr>
              <a:t>Wildland fire and drinking water management as related systems</a:t>
            </a:r>
          </a:p>
          <a:p>
            <a:pPr eaLnBrk="1" hangingPunct="1"/>
            <a:r>
              <a:rPr lang="en-US" smtClean="0">
                <a:latin typeface="Maiandra GD" pitchFamily="34" charset="0"/>
                <a:ea typeface="ＭＳ Ｐゴシック" pitchFamily="34" charset="-128"/>
              </a:rPr>
              <a:t>Water storage in an arid environment</a:t>
            </a:r>
          </a:p>
          <a:p>
            <a:pPr eaLnBrk="1" hangingPunct="1"/>
            <a:r>
              <a:rPr lang="en-US" smtClean="0">
                <a:latin typeface="Maiandra GD" pitchFamily="34" charset="0"/>
                <a:ea typeface="ＭＳ Ｐゴシック" pitchFamily="34" charset="-128"/>
              </a:rPr>
              <a:t>Etc.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144000" cy="1143000"/>
          </a:xfrm>
        </p:spPr>
        <p:txBody>
          <a:bodyPr/>
          <a:lstStyle/>
          <a:p>
            <a:r>
              <a:rPr lang="en-US" sz="4000" smtClean="0">
                <a:ea typeface="ＭＳ Ｐゴシック" pitchFamily="34" charset="-128"/>
              </a:rPr>
              <a:t/>
            </a:r>
            <a:br>
              <a:rPr lang="en-US" sz="4000" smtClean="0">
                <a:ea typeface="ＭＳ Ｐゴシック" pitchFamily="34" charset="-128"/>
              </a:rPr>
            </a:br>
            <a:r>
              <a:rPr lang="en-US" sz="4000" smtClean="0">
                <a:ea typeface="ＭＳ Ｐゴシック" pitchFamily="34" charset="-128"/>
              </a:rPr>
              <a:t/>
            </a:r>
            <a:br>
              <a:rPr lang="en-US" sz="4000" smtClean="0">
                <a:ea typeface="ＭＳ Ｐゴシック" pitchFamily="34" charset="-128"/>
              </a:rPr>
            </a:br>
            <a:r>
              <a:rPr lang="en-US" sz="4000" smtClean="0">
                <a:ea typeface="ＭＳ Ｐゴシック" pitchFamily="34" charset="-128"/>
              </a:rPr>
              <a:t/>
            </a:r>
            <a:br>
              <a:rPr lang="en-US" sz="4000" smtClean="0">
                <a:ea typeface="ＭＳ Ｐゴシック" pitchFamily="34" charset="-128"/>
              </a:rPr>
            </a:br>
            <a:r>
              <a:rPr lang="en-US" sz="4000" smtClean="0">
                <a:ea typeface="ＭＳ Ｐゴシック" pitchFamily="34" charset="-128"/>
              </a:rPr>
              <a:t> </a:t>
            </a:r>
            <a:r>
              <a:rPr lang="en-US" sz="4000" b="1" smtClean="0">
                <a:latin typeface="Maiandra GD" pitchFamily="34" charset="0"/>
                <a:ea typeface="ＭＳ Ｐゴシック" pitchFamily="34" charset="-128"/>
              </a:rPr>
              <a:t>Biomimicry 3.8</a:t>
            </a:r>
            <a:br>
              <a:rPr lang="en-US" sz="4000" b="1" smtClean="0">
                <a:latin typeface="Maiandra GD" pitchFamily="34" charset="0"/>
                <a:ea typeface="ＭＳ Ｐゴシック" pitchFamily="34" charset="-128"/>
              </a:rPr>
            </a:br>
            <a:r>
              <a:rPr lang="en-US" sz="4000" b="1" smtClean="0">
                <a:latin typeface="Maiandra GD" pitchFamily="34" charset="0"/>
                <a:ea typeface="ＭＳ Ｐゴシック" pitchFamily="34" charset="-128"/>
              </a:rPr>
              <a:t>Contact information </a:t>
            </a:r>
            <a:r>
              <a:rPr lang="en-US" sz="4000" smtClean="0">
                <a:ea typeface="ＭＳ Ｐゴシック" pitchFamily="34" charset="-128"/>
              </a:rPr>
              <a:t/>
            </a:r>
            <a:br>
              <a:rPr lang="en-US" sz="4000" smtClean="0">
                <a:ea typeface="ＭＳ Ｐゴシック" pitchFamily="34" charset="-128"/>
              </a:rPr>
            </a:br>
            <a:r>
              <a:rPr lang="en-US" sz="4000" smtClean="0">
                <a:ea typeface="ＭＳ Ｐゴシック" pitchFamily="34" charset="-128"/>
              </a:rPr>
              <a:t/>
            </a:r>
            <a:br>
              <a:rPr lang="en-US" sz="4000" smtClean="0">
                <a:ea typeface="ＭＳ Ｐゴシック" pitchFamily="34" charset="-128"/>
              </a:rPr>
            </a:br>
            <a:endParaRPr lang="en-US" sz="4000" smtClean="0">
              <a:latin typeface="Maiandra GD" pitchFamily="34" charset="0"/>
              <a:ea typeface="ＭＳ Ｐゴシック" pitchFamily="34" charset="-128"/>
            </a:endParaRPr>
          </a:p>
        </p:txBody>
      </p:sp>
      <p:sp>
        <p:nvSpPr>
          <p:cNvPr id="61443" name="TextBox 4"/>
          <p:cNvSpPr txBox="1">
            <a:spLocks noChangeArrowheads="1"/>
          </p:cNvSpPr>
          <p:nvPr/>
        </p:nvSpPr>
        <p:spPr bwMode="auto">
          <a:xfrm>
            <a:off x="304800" y="1758950"/>
            <a:ext cx="8839200" cy="5632450"/>
          </a:xfrm>
          <a:prstGeom prst="rect">
            <a:avLst/>
          </a:prstGeom>
          <a:noFill/>
          <a:ln w="9525">
            <a:noFill/>
            <a:miter lim="800000"/>
            <a:headEnd/>
            <a:tailEnd/>
          </a:ln>
        </p:spPr>
        <p:txBody>
          <a:bodyPr>
            <a:spAutoFit/>
          </a:bodyPr>
          <a:lstStyle/>
          <a:p>
            <a:r>
              <a:rPr lang="en-US" sz="3600">
                <a:latin typeface="Maiandra GD" pitchFamily="34" charset="0"/>
              </a:rPr>
              <a:t>Nicole Miller</a:t>
            </a:r>
          </a:p>
          <a:p>
            <a:r>
              <a:rPr lang="en-US" sz="3600">
                <a:latin typeface="Maiandra GD" pitchFamily="34" charset="0"/>
              </a:rPr>
              <a:t>Director of Consulting and Client Services</a:t>
            </a:r>
          </a:p>
          <a:p>
            <a:endParaRPr lang="en-US" sz="3600">
              <a:latin typeface="Maiandra GD" pitchFamily="34" charset="0"/>
            </a:endParaRPr>
          </a:p>
          <a:p>
            <a:r>
              <a:rPr lang="en-US" sz="3600">
                <a:latin typeface="Maiandra GD" pitchFamily="34" charset="0"/>
                <a:hlinkClick r:id="rId3"/>
              </a:rPr>
              <a:t>Nicole.miller@biomimicry.net</a:t>
            </a:r>
            <a:endParaRPr lang="en-US" sz="3600">
              <a:latin typeface="Maiandra GD" pitchFamily="34" charset="0"/>
            </a:endParaRPr>
          </a:p>
          <a:p>
            <a:endParaRPr lang="en-US" sz="3600">
              <a:latin typeface="Maiandra GD" pitchFamily="34" charset="0"/>
            </a:endParaRPr>
          </a:p>
          <a:p>
            <a:r>
              <a:rPr lang="en-US" sz="3600">
                <a:latin typeface="Maiandra GD" pitchFamily="34" charset="0"/>
              </a:rPr>
              <a:t>Phone: 406 543-4108 X 234</a:t>
            </a:r>
          </a:p>
          <a:p>
            <a:endParaRPr lang="en-US" sz="3600">
              <a:latin typeface="Maiandra GD" pitchFamily="34" charset="0"/>
            </a:endParaRPr>
          </a:p>
          <a:p>
            <a:r>
              <a:rPr lang="en-US" sz="3600">
                <a:latin typeface="Maiandra GD" pitchFamily="34" charset="0"/>
              </a:rPr>
              <a:t>HTTP://WWW.Biomimicry.net</a:t>
            </a:r>
          </a:p>
          <a:p>
            <a:endParaRPr lang="en-US" sz="3600"/>
          </a:p>
          <a:p>
            <a:endParaRPr lang="en-US" sz="3600">
              <a:latin typeface="Maiandra GD"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3490" name="Group 1"/>
          <p:cNvGrpSpPr>
            <a:grpSpLocks/>
          </p:cNvGrpSpPr>
          <p:nvPr/>
        </p:nvGrpSpPr>
        <p:grpSpPr bwMode="auto">
          <a:xfrm>
            <a:off x="228600" y="989013"/>
            <a:ext cx="4306888" cy="5640387"/>
            <a:chOff x="5986460" y="3889154"/>
            <a:chExt cx="1816893" cy="2753971"/>
          </a:xfrm>
        </p:grpSpPr>
        <p:pic>
          <p:nvPicPr>
            <p:cNvPr id="63492" name="Picture 2" descr="S:\OSMP\COMMUNITY_OUTREACH\Slides\Optimized for PowerPoint\3\3-022.jpg"/>
            <p:cNvPicPr>
              <a:picLocks noChangeAspect="1" noChangeArrowheads="1"/>
            </p:cNvPicPr>
            <p:nvPr/>
          </p:nvPicPr>
          <p:blipFill>
            <a:blip r:embed="rId3" cstate="print"/>
            <a:srcRect/>
            <a:stretch>
              <a:fillRect/>
            </a:stretch>
          </p:blipFill>
          <p:spPr bwMode="auto">
            <a:xfrm>
              <a:off x="5986460" y="3889154"/>
              <a:ext cx="1800228" cy="2753971"/>
            </a:xfrm>
            <a:prstGeom prst="rect">
              <a:avLst/>
            </a:prstGeom>
            <a:noFill/>
            <a:ln w="9525">
              <a:noFill/>
              <a:miter lim="800000"/>
              <a:headEnd/>
              <a:tailEnd/>
            </a:ln>
          </p:spPr>
        </p:pic>
        <p:sp>
          <p:nvSpPr>
            <p:cNvPr id="63493" name="TextBox 3"/>
            <p:cNvSpPr txBox="1">
              <a:spLocks noChangeArrowheads="1"/>
            </p:cNvSpPr>
            <p:nvPr/>
          </p:nvSpPr>
          <p:spPr bwMode="auto">
            <a:xfrm>
              <a:off x="6050754" y="6298400"/>
              <a:ext cx="1752599" cy="180371"/>
            </a:xfrm>
            <a:prstGeom prst="rect">
              <a:avLst/>
            </a:prstGeom>
            <a:noFill/>
            <a:ln w="9525">
              <a:noFill/>
              <a:miter lim="800000"/>
              <a:headEnd/>
              <a:tailEnd/>
            </a:ln>
          </p:spPr>
          <p:txBody>
            <a:bodyPr>
              <a:spAutoFit/>
            </a:bodyPr>
            <a:lstStyle/>
            <a:p>
              <a:r>
                <a:rPr lang="en-US">
                  <a:solidFill>
                    <a:schemeClr val="bg1"/>
                  </a:solidFill>
                  <a:latin typeface="Calibri" pitchFamily="34" charset="0"/>
                </a:rPr>
                <a:t>Photo – Perry Conway</a:t>
              </a:r>
            </a:p>
          </p:txBody>
        </p:sp>
      </p:grpSp>
      <p:sp>
        <p:nvSpPr>
          <p:cNvPr id="63491" name="TextBox 4"/>
          <p:cNvSpPr txBox="1">
            <a:spLocks noChangeArrowheads="1"/>
          </p:cNvSpPr>
          <p:nvPr/>
        </p:nvSpPr>
        <p:spPr bwMode="auto">
          <a:xfrm>
            <a:off x="2133600" y="228600"/>
            <a:ext cx="7010400" cy="1323975"/>
          </a:xfrm>
          <a:prstGeom prst="rect">
            <a:avLst/>
          </a:prstGeom>
          <a:noFill/>
          <a:ln w="9525">
            <a:noFill/>
            <a:miter lim="800000"/>
            <a:headEnd/>
            <a:tailEnd/>
          </a:ln>
        </p:spPr>
        <p:txBody>
          <a:bodyPr>
            <a:spAutoFit/>
          </a:bodyPr>
          <a:lstStyle/>
          <a:p>
            <a:r>
              <a:rPr lang="en-US" sz="4000" b="1">
                <a:latin typeface="Maiandra GD" pitchFamily="34" charset="0"/>
              </a:rPr>
              <a:t>How does nature deal with    			extreme heat?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609600"/>
          <a:ext cx="8686800" cy="6019800"/>
        </p:xfrm>
        <a:graphic>
          <a:graphicData uri="http://schemas.openxmlformats.org/drawingml/2006/table">
            <a:tbl>
              <a:tblPr/>
              <a:tblGrid>
                <a:gridCol w="2114550"/>
                <a:gridCol w="2114550"/>
                <a:gridCol w="2114550"/>
                <a:gridCol w="2343150"/>
              </a:tblGrid>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SPECIES  and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LIFE</a:t>
                      </a:r>
                      <a:r>
                        <a:rPr kumimoji="0" lang="ja-JP" altLang="en-US" sz="1800" b="1" i="0" u="none" strike="noStrike" cap="none" normalizeH="0" baseline="0" smtClean="0">
                          <a:ln>
                            <a:noFill/>
                          </a:ln>
                          <a:solidFill>
                            <a:schemeClr val="tx1"/>
                          </a:solidFill>
                          <a:effectLst/>
                          <a:latin typeface="Maiandra GD" pitchFamily="34" charset="0"/>
                          <a:ea typeface="ＭＳ Ｐゴシック" charset="-128"/>
                        </a:rPr>
                        <a:t>’</a:t>
                      </a:r>
                      <a:r>
                        <a:rPr kumimoji="0" lang="en-US" altLang="ja-JP" sz="1800" b="1" i="0" u="none" strike="noStrike" cap="none" normalizeH="0" baseline="0" smtClean="0">
                          <a:ln>
                            <a:noFill/>
                          </a:ln>
                          <a:solidFill>
                            <a:schemeClr val="tx1"/>
                          </a:solidFill>
                          <a:effectLst/>
                          <a:latin typeface="Maiandra GD" pitchFamily="34" charset="0"/>
                          <a:ea typeface="ＭＳ Ｐゴシック" charset="-128"/>
                        </a:rPr>
                        <a:t>S PRINCIPLES</a:t>
                      </a:r>
                      <a:endParaRPr kumimoji="0" lang="en-US" sz="1800" b="1" i="0" u="none" strike="noStrike" cap="none" normalizeH="0" baseline="0" smtClean="0">
                        <a:ln>
                          <a:noFill/>
                        </a:ln>
                        <a:solidFill>
                          <a:schemeClr val="tx1"/>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aiandra GD"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HUMAN 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aiandra GD" pitchFamily="34" charset="0"/>
                          <a:ea typeface="ＭＳ Ｐゴシック" charset="-128"/>
                        </a:rPr>
                        <a:t>POLICY ISSUES or IMPLEMENTATION BARRIERS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360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Jack Rabbit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Ears cool rabbit as warm blood  from body flows into ears with large surface area, allowing cooling directly to the environment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Be resource efficient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Use multi-functional design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Use low energy process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Fit form to function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Use fluid flow between hot and cold surfaces to cool building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Heat collectors for buildings raised for nighttime cooling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Building code limitations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Maiandra GD"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aiandra GD" pitchFamily="34" charset="0"/>
                          <a:ea typeface="ＭＳ Ｐゴシック" charset="-128"/>
                        </a:rPr>
                        <a:t>Modernization of standard building design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pSp>
        <p:nvGrpSpPr>
          <p:cNvPr id="64531" name="Group 5"/>
          <p:cNvGrpSpPr>
            <a:grpSpLocks/>
          </p:cNvGrpSpPr>
          <p:nvPr/>
        </p:nvGrpSpPr>
        <p:grpSpPr bwMode="auto">
          <a:xfrm>
            <a:off x="6629400" y="3352800"/>
            <a:ext cx="2057400" cy="3200400"/>
            <a:chOff x="6629400" y="3352800"/>
            <a:chExt cx="2057400" cy="3200400"/>
          </a:xfrm>
        </p:grpSpPr>
        <p:pic>
          <p:nvPicPr>
            <p:cNvPr id="64533" name="Picture 2" descr="S:\OSMP\COMMUNITY_OUTREACH\Slides\Optimized for PowerPoint\3\3-022.jpg"/>
            <p:cNvPicPr>
              <a:picLocks noChangeAspect="1" noChangeArrowheads="1"/>
            </p:cNvPicPr>
            <p:nvPr/>
          </p:nvPicPr>
          <p:blipFill>
            <a:blip r:embed="rId3" cstate="print"/>
            <a:srcRect/>
            <a:stretch>
              <a:fillRect/>
            </a:stretch>
          </p:blipFill>
          <p:spPr bwMode="auto">
            <a:xfrm>
              <a:off x="6629400" y="3405811"/>
              <a:ext cx="2057400" cy="3147389"/>
            </a:xfrm>
            <a:prstGeom prst="rect">
              <a:avLst/>
            </a:prstGeom>
            <a:noFill/>
            <a:ln w="9525">
              <a:noFill/>
              <a:miter lim="800000"/>
              <a:headEnd/>
              <a:tailEnd/>
            </a:ln>
          </p:spPr>
        </p:pic>
        <p:sp>
          <p:nvSpPr>
            <p:cNvPr id="64534" name="TextBox 3"/>
            <p:cNvSpPr txBox="1">
              <a:spLocks noChangeArrowheads="1"/>
            </p:cNvSpPr>
            <p:nvPr/>
          </p:nvSpPr>
          <p:spPr bwMode="auto">
            <a:xfrm>
              <a:off x="6934200" y="3352800"/>
              <a:ext cx="1752600" cy="246221"/>
            </a:xfrm>
            <a:prstGeom prst="rect">
              <a:avLst/>
            </a:prstGeom>
            <a:noFill/>
            <a:ln w="9525">
              <a:noFill/>
              <a:miter lim="800000"/>
              <a:headEnd/>
              <a:tailEnd/>
            </a:ln>
          </p:spPr>
          <p:txBody>
            <a:bodyPr>
              <a:spAutoFit/>
            </a:bodyPr>
            <a:lstStyle/>
            <a:p>
              <a:r>
                <a:rPr lang="en-US" sz="1000">
                  <a:solidFill>
                    <a:schemeClr val="bg1"/>
                  </a:solidFill>
                  <a:latin typeface="Calibri" pitchFamily="34" charset="0"/>
                </a:rPr>
                <a:t>Photo – Perry Conway</a:t>
              </a:r>
            </a:p>
          </p:txBody>
        </p:sp>
      </p:grpSp>
      <p:sp>
        <p:nvSpPr>
          <p:cNvPr id="64532" name="TextBox 4"/>
          <p:cNvSpPr txBox="1">
            <a:spLocks noChangeArrowheads="1"/>
          </p:cNvSpPr>
          <p:nvPr/>
        </p:nvSpPr>
        <p:spPr bwMode="auto">
          <a:xfrm>
            <a:off x="228600" y="-23813"/>
            <a:ext cx="8686800" cy="862013"/>
          </a:xfrm>
          <a:prstGeom prst="rect">
            <a:avLst/>
          </a:prstGeom>
          <a:noFill/>
          <a:ln w="9525">
            <a:noFill/>
            <a:miter lim="800000"/>
            <a:headEnd/>
            <a:tailEnd/>
          </a:ln>
        </p:spPr>
        <p:txBody>
          <a:bodyPr>
            <a:spAutoFit/>
          </a:bodyPr>
          <a:lstStyle/>
          <a:p>
            <a:r>
              <a:rPr lang="en-US" sz="3200" b="1">
                <a:solidFill>
                  <a:srgbClr val="000000"/>
                </a:solidFill>
                <a:latin typeface="Maiandra GD" pitchFamily="34" charset="0"/>
              </a:rPr>
              <a:t>How does nature  adapt to high temperatures?</a:t>
            </a:r>
            <a:endParaRPr lang="en-US" sz="3200">
              <a:latin typeface="Maiandra GD" pitchFamily="34" charset="0"/>
            </a:endParaRPr>
          </a:p>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524000" y="838200"/>
            <a:ext cx="6000750" cy="923925"/>
          </a:xfrm>
          <a:prstGeom prst="rect">
            <a:avLst/>
          </a:prstGeom>
          <a:noFill/>
          <a:ln w="9525">
            <a:noFill/>
            <a:miter lim="800000"/>
            <a:headEnd/>
            <a:tailEnd/>
          </a:ln>
        </p:spPr>
        <p:txBody>
          <a:bodyPr wrap="none">
            <a:spAutoFit/>
          </a:bodyPr>
          <a:lstStyle/>
          <a:p>
            <a:r>
              <a:rPr lang="en-US" sz="5400">
                <a:latin typeface="Calibri" pitchFamily="34" charset="0"/>
              </a:rPr>
              <a:t>Make this slide black</a:t>
            </a:r>
          </a:p>
        </p:txBody>
      </p:sp>
      <p:sp>
        <p:nvSpPr>
          <p:cNvPr id="3" name="Rectangle 2"/>
          <p:cNvSpPr/>
          <p:nvPr/>
        </p:nvSpPr>
        <p:spPr>
          <a:xfrm>
            <a:off x="0" y="0"/>
            <a:ext cx="9753600" cy="822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6000" dirty="0" smtClean="0">
                <a:latin typeface="Maiandra GD" pitchFamily="34" charset="0"/>
                <a:ea typeface="+mj-ea"/>
              </a:rPr>
              <a:t>February 25</a:t>
            </a:r>
            <a:r>
              <a:rPr lang="en-US" sz="6000" baseline="30000" dirty="0" smtClean="0">
                <a:latin typeface="Maiandra GD" pitchFamily="34" charset="0"/>
                <a:ea typeface="+mj-ea"/>
              </a:rPr>
              <a:t>th</a:t>
            </a:r>
            <a:r>
              <a:rPr lang="en-US" sz="6000" dirty="0" smtClean="0">
                <a:latin typeface="Maiandra GD" pitchFamily="34" charset="0"/>
                <a:ea typeface="+mj-ea"/>
              </a:rPr>
              <a:t/>
            </a:r>
            <a:br>
              <a:rPr lang="en-US" sz="6000" dirty="0" smtClean="0">
                <a:latin typeface="Maiandra GD" pitchFamily="34" charset="0"/>
                <a:ea typeface="+mj-ea"/>
              </a:rPr>
            </a:br>
            <a:r>
              <a:rPr lang="en-US" sz="3100" dirty="0" smtClean="0">
                <a:latin typeface="Maiandra GD" pitchFamily="34" charset="0"/>
                <a:ea typeface="+mj-ea"/>
              </a:rPr>
              <a:t>recognizable life</a:t>
            </a:r>
            <a:endParaRPr lang="en-US" sz="3100" dirty="0">
              <a:latin typeface="Maiandra GD" pitchFamily="34" charset="0"/>
              <a:ea typeface="+mj-ea"/>
            </a:endParaRPr>
          </a:p>
        </p:txBody>
      </p:sp>
      <p:pic>
        <p:nvPicPr>
          <p:cNvPr id="9219" name="Picture 2" descr="http://www.viajejet.com/wp-content/viajes/shark-bay-australia.jpg"/>
          <p:cNvPicPr>
            <a:picLocks noChangeAspect="1" noChangeArrowheads="1"/>
          </p:cNvPicPr>
          <p:nvPr/>
        </p:nvPicPr>
        <p:blipFill>
          <a:blip r:embed="rId3" cstate="print"/>
          <a:srcRect/>
          <a:stretch>
            <a:fillRect/>
          </a:stretch>
        </p:blipFill>
        <p:spPr bwMode="auto">
          <a:xfrm>
            <a:off x="457200" y="1447800"/>
            <a:ext cx="8305800" cy="62293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Biomimicry\pics\Stromatolite, Heil, Lykins formation, Sue H.JPG"/>
          <p:cNvPicPr>
            <a:picLocks noChangeAspect="1" noChangeArrowheads="1"/>
          </p:cNvPicPr>
          <p:nvPr/>
        </p:nvPicPr>
        <p:blipFill>
          <a:blip r:embed="rId3" cstate="print"/>
          <a:srcRect/>
          <a:stretch>
            <a:fillRect/>
          </a:stretch>
        </p:blipFill>
        <p:spPr bwMode="auto">
          <a:xfrm>
            <a:off x="-76200" y="0"/>
            <a:ext cx="922020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2792</TotalTime>
  <Words>4986</Words>
  <Application>Microsoft Office PowerPoint</Application>
  <PresentationFormat>On-screen Show (4:3)</PresentationFormat>
  <Paragraphs>685</Paragraphs>
  <Slides>63</Slides>
  <Notes>63</Notes>
  <HiddenSlides>2</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 Biomimicry –  A Problem Solving Tool </vt:lpstr>
      <vt:lpstr>Slide 2</vt:lpstr>
      <vt:lpstr>This Presentation will …</vt:lpstr>
      <vt:lpstr>Slide 4</vt:lpstr>
      <vt:lpstr>Slide 5</vt:lpstr>
      <vt:lpstr>Slide 6</vt:lpstr>
      <vt:lpstr>Slide 7</vt:lpstr>
      <vt:lpstr>February 25th recognizable life</vt:lpstr>
      <vt:lpstr>Slide 9</vt:lpstr>
      <vt:lpstr>March 28th photosynthesis</vt:lpstr>
      <vt:lpstr>September 17th sexual reproduction</vt:lpstr>
      <vt:lpstr>November 15th colonization of the land</vt:lpstr>
      <vt:lpstr>November 20th fish fill the seas</vt:lpstr>
      <vt:lpstr>November 22nd plants evolve on land</vt:lpstr>
      <vt:lpstr>November 24th insects evolve</vt:lpstr>
      <vt:lpstr>Slide 16</vt:lpstr>
      <vt:lpstr>Slide 17</vt:lpstr>
      <vt:lpstr>Slide 18</vt:lpstr>
      <vt:lpstr>Slide 19</vt:lpstr>
      <vt:lpstr>Slide 20</vt:lpstr>
      <vt:lpstr>December 20th flowers evolve</vt:lpstr>
      <vt:lpstr>December 25th dinosaurs go extinct</vt:lpstr>
      <vt:lpstr>December 31st, 11:30 AM the hominids evolve</vt:lpstr>
      <vt:lpstr>December 31st, 11:36 PM humans evolve</vt:lpstr>
      <vt:lpstr>Slide 25</vt:lpstr>
      <vt:lpstr>Slide 26</vt:lpstr>
      <vt:lpstr>Biomimicry Process</vt:lpstr>
      <vt:lpstr>Life’s Principles</vt:lpstr>
      <vt:lpstr>Life’s Principles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What problems do you have to solve?</vt:lpstr>
      <vt:lpstr>    Biomimicry 3.8 Contact information   </vt:lpstr>
      <vt:lpstr>Slide 62</vt:lpstr>
      <vt:lpstr>Slide 63</vt:lpstr>
    </vt:vector>
  </TitlesOfParts>
  <Company>City of Boulder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Sutherland</dc:creator>
  <cp:lastModifiedBy>Mzanowic</cp:lastModifiedBy>
  <cp:revision>390</cp:revision>
  <dcterms:created xsi:type="dcterms:W3CDTF">2012-10-30T21:00:45Z</dcterms:created>
  <dcterms:modified xsi:type="dcterms:W3CDTF">2013-02-25T15:59:12Z</dcterms:modified>
</cp:coreProperties>
</file>