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349" r:id="rId2"/>
    <p:sldId id="416" r:id="rId3"/>
    <p:sldId id="420" r:id="rId4"/>
    <p:sldId id="426" r:id="rId5"/>
    <p:sldId id="427" r:id="rId6"/>
    <p:sldId id="428" r:id="rId7"/>
    <p:sldId id="429" r:id="rId8"/>
    <p:sldId id="425" r:id="rId9"/>
    <p:sldId id="430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2" autoAdjust="0"/>
    <p:restoredTop sz="94660"/>
  </p:normalViewPr>
  <p:slideViewPr>
    <p:cSldViewPr>
      <p:cViewPr varScale="1">
        <p:scale>
          <a:sx n="101" d="100"/>
          <a:sy n="101" d="100"/>
        </p:scale>
        <p:origin x="2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66F2DF-C3F9-4FD5-AEE7-BBC6E41014D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Calibri" panose="020F0502020204030204" pitchFamily="34" charset="0"/>
              </a:defRPr>
            </a:lvl1pPr>
          </a:lstStyle>
          <a:p>
            <a:fld id="{0EAC63A8-9C48-4F9D-8B69-32461C446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299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0B83A2B-6A9F-4324-A453-2790B63DDA05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Calibri" panose="020F0502020204030204" pitchFamily="34" charset="0"/>
              </a:defRPr>
            </a:lvl1pPr>
          </a:lstStyle>
          <a:p>
            <a:fld id="{E8FF3CD6-46D1-4718-8C6C-5ABBB5AFF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3613"/>
      </p:ext>
    </p:extLst>
  </p:cSld>
  <p:clrMap bg1="dk1" tx1="lt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9169918D-AFF6-487C-975A-363FF75B3668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Arial" panose="020B0604020202020204" pitchFamily="34" charset="0"/>
              </a:rPr>
              <a:t>Speak to cost saving realized in by not filling management positions following consolidation of three departments.  </a:t>
            </a:r>
          </a:p>
        </p:txBody>
      </p:sp>
    </p:spTree>
    <p:extLst>
      <p:ext uri="{BB962C8B-B14F-4D97-AF65-F5344CB8AC3E}">
        <p14:creationId xmlns:p14="http://schemas.microsoft.com/office/powerpoint/2010/main" val="151310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C2C4-D4E0-4B25-9196-94035DEC316E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F9094-2B2F-47E9-9DAE-2390207C2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8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D875-BBB5-4D6C-9183-D8F2824C05F3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132C-CB5D-491F-8ECA-391B7FC9D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9761-F2B5-4DA1-B455-94787551F115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2FEC-E2EE-468D-BCE8-0AEE4A1CC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1E23-AADF-4569-8ABF-28B0683F7164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3B988-CDE0-422B-810D-39E6DC48E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87BE-35C0-4D77-8C4A-44449CCC0219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C4383-16B3-4604-8D4A-F14EAF4E1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3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3E87-A001-4D5C-A89C-21B6326B7AFB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4EFD54A-0309-45B9-A230-E929163E5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16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FF6E-ABEE-4E2F-B843-B9B8367F51D8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83D3D-9CEE-47D6-AFAA-1CE52C85F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0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EC21-DE5D-4940-B54C-548D07DE152C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9E14-C993-429A-9904-1DAAAB150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13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949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E7873A-E33E-4D6A-A648-8977809C5B2C}" type="datetimeFigureOut">
              <a:rPr lang="en-US"/>
              <a:pPr>
                <a:defRPr/>
              </a:pPr>
              <a:t>9/30/2014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ED8EF"/>
                </a:solidFill>
                <a:latin typeface="Constantia" panose="02030602050306030303" pitchFamily="18" charset="0"/>
              </a:defRPr>
            </a:lvl1pPr>
          </a:lstStyle>
          <a:p>
            <a:fld id="{B79932EC-8FD6-41DA-AEFA-F69432AFDC5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93B6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093B67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B5395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B5395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B5395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B5395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B5395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4.wmf"/><Relationship Id="rId5" Type="http://schemas.openxmlformats.org/officeDocument/2006/relationships/image" Target="../media/image19.jpeg"/><Relationship Id="rId10" Type="http://schemas.openxmlformats.org/officeDocument/2006/relationships/image" Target="../media/image1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657600" y="5334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4114800" y="950913"/>
            <a:ext cx="419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4343400" y="8382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0" y="1428750"/>
            <a:ext cx="914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2014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Household Hazardous Waste Facility</a:t>
            </a:r>
          </a:p>
        </p:txBody>
      </p:sp>
      <p:pic>
        <p:nvPicPr>
          <p:cNvPr id="12294" name="Picture 17" descr="transparent 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38125"/>
            <a:ext cx="2971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8" descr="New Building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28125" r="7114" b="25125"/>
          <a:stretch>
            <a:fillRect/>
          </a:stretch>
        </p:blipFill>
        <p:spPr bwMode="auto">
          <a:xfrm>
            <a:off x="457200" y="2857500"/>
            <a:ext cx="8305800" cy="33035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 lIns="91440" rIns="91440" bIns="45720" anchor="t"/>
          <a:lstStyle/>
          <a:p>
            <a:pPr algn="ctr" eaLnBrk="1" hangingPunct="1"/>
            <a:r>
              <a:rPr lang="en-US" altLang="en-US" sz="36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Hazardous Waste Facility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1828800" y="20574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524000" y="1676400"/>
            <a:ext cx="647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3325" name="Picture 19" descr="Carbon%20Tetrachloride%201%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2603" r="6773"/>
          <a:stretch>
            <a:fillRect/>
          </a:stretch>
        </p:blipFill>
        <p:spPr bwMode="auto">
          <a:xfrm>
            <a:off x="457200" y="4267200"/>
            <a:ext cx="2100263" cy="22891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419600" y="251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13336" name="Picture 24" descr="P807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28979" r="12511" b="37981"/>
          <a:stretch>
            <a:fillRect/>
          </a:stretch>
        </p:blipFill>
        <p:spPr bwMode="auto">
          <a:xfrm>
            <a:off x="381000" y="1371600"/>
            <a:ext cx="3708400" cy="11255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18" descr="New Building 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40359" r="6810" b="28865"/>
          <a:stretch>
            <a:fillRect/>
          </a:stretch>
        </p:blipFill>
        <p:spPr bwMode="auto">
          <a:xfrm>
            <a:off x="4343400" y="1371600"/>
            <a:ext cx="4648200" cy="1143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81000" y="97155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Opened in 2002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343400" y="971550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2014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04800" y="2590800"/>
            <a:ext cx="4038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Established by the County Commissioners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Funded by tipping fees from local landfills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Household hazardous waste exempt from RCRA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Free residential program for El Paso &amp; Teller Co. citizens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Initially accepted 3 waste streams &amp; served 256 customers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267200" y="2590800"/>
            <a:ext cx="48768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Building expansion completed in 2011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Additional space used for: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    1. </a:t>
            </a:r>
            <a:r>
              <a:rPr lang="en-US" altLang="en-US" sz="1400" b="1">
                <a:solidFill>
                  <a:schemeClr val="bg1"/>
                </a:solidFill>
              </a:rPr>
              <a:t>Expanded services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        17 waste streams &amp; served 20,170 customers in 2013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    2. </a:t>
            </a:r>
            <a:r>
              <a:rPr lang="en-US" altLang="en-US" sz="1400" b="1">
                <a:solidFill>
                  <a:schemeClr val="bg1"/>
                </a:solidFill>
              </a:rPr>
              <a:t>New programs</a:t>
            </a:r>
            <a:r>
              <a:rPr lang="en-US" altLang="en-US" sz="1400">
                <a:solidFill>
                  <a:schemeClr val="bg1"/>
                </a:solidFill>
              </a:rPr>
              <a:t/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        Conditionally Exempt Small Quantity Generator (</a:t>
            </a:r>
            <a:r>
              <a:rPr lang="en-US" altLang="en-US" sz="1200">
                <a:solidFill>
                  <a:schemeClr val="bg1"/>
                </a:solidFill>
              </a:rPr>
              <a:t>CESQG</a:t>
            </a:r>
            <a:r>
              <a:rPr lang="en-US" altLang="en-US" sz="1400">
                <a:solidFill>
                  <a:schemeClr val="bg1"/>
                </a:solidFill>
              </a:rPr>
              <a:t>) Program,</a:t>
            </a:r>
            <a:br>
              <a:rPr lang="en-US" altLang="en-US" sz="14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        a fee-based program for commercial businesses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    3. </a:t>
            </a:r>
            <a:r>
              <a:rPr lang="en-US" altLang="en-US" sz="1400" b="1">
                <a:solidFill>
                  <a:schemeClr val="bg1"/>
                </a:solidFill>
              </a:rPr>
              <a:t>Environmental education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        </a:t>
            </a:r>
            <a:r>
              <a:rPr lang="en-US" altLang="en-US" sz="1400">
                <a:solidFill>
                  <a:schemeClr val="bg1"/>
                </a:solidFill>
              </a:rPr>
              <a:t>Tours and classroom training</a:t>
            </a:r>
          </a:p>
        </p:txBody>
      </p:sp>
      <p:pic>
        <p:nvPicPr>
          <p:cNvPr id="13343" name="Picture 20" descr="IMG_35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14859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IMG_35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9062" b="9688"/>
          <a:stretch>
            <a:fillRect/>
          </a:stretch>
        </p:blipFill>
        <p:spPr bwMode="auto">
          <a:xfrm>
            <a:off x="5410200" y="5381625"/>
            <a:ext cx="2133600" cy="1395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Picture 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25125" r="3094" b="18750"/>
          <a:stretch>
            <a:fillRect/>
          </a:stretch>
        </p:blipFill>
        <p:spPr bwMode="auto">
          <a:xfrm>
            <a:off x="6630988" y="4725988"/>
            <a:ext cx="2360612" cy="103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48200" y="1168400"/>
            <a:ext cx="4114800" cy="14573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 b="1" u="sng" smtClean="0">
                <a:solidFill>
                  <a:srgbClr val="000000"/>
                </a:solidFill>
                <a:latin typeface="Arial" panose="020B0604020202020204" pitchFamily="34" charset="0"/>
              </a:rPr>
              <a:t>Commercial Program</a:t>
            </a:r>
            <a:endParaRPr lang="en-US" altLang="en-US" sz="24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en-US" altLang="en-US" sz="1200" b="1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144 customers in 2013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Arial Narrow" panose="020B0606020202030204" pitchFamily="34" charset="0"/>
              </a:rPr>
              <a:t>Qualifying El Paso &amp; Teller County businesses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Arial Narrow" panose="020B0606020202030204" pitchFamily="34" charset="0"/>
              </a:rPr>
              <a:t>Fee-based</a:t>
            </a:r>
          </a:p>
        </p:txBody>
      </p:sp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0" y="415925"/>
            <a:ext cx="9144000" cy="533400"/>
          </a:xfrm>
        </p:spPr>
        <p:txBody>
          <a:bodyPr lIns="91440" rIns="91440" bIns="45720"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36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Hazardous Waste Facility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200400"/>
            <a:ext cx="9144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361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 DIVERSION:</a:t>
            </a:r>
            <a:endParaRPr lang="en-US" altLang="en-US" sz="1600" b="1">
              <a:solidFill>
                <a:srgbClr val="361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600" b="1">
              <a:solidFill>
                <a:srgbClr val="361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>
                <a:solidFill>
                  <a:srgbClr val="361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Chemicals      Electronics      Medicines        Porcelain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457200" y="1177925"/>
            <a:ext cx="3886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chemeClr val="bg1"/>
                </a:solidFill>
                <a:latin typeface="Arial" panose="020B0604020202020204" pitchFamily="34" charset="0"/>
              </a:rPr>
              <a:t>Residential Program</a:t>
            </a:r>
          </a:p>
          <a:p>
            <a:pPr eaLnBrk="1" hangingPunct="1"/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20,170 customers in 2013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El Paso &amp; Teller County residents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Free</a:t>
            </a: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533400" y="2895600"/>
            <a:ext cx="807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2" name="Picture 20" descr="pills and syri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14351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24" descr="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1828800" cy="156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25"/>
          <p:cNvSpPr txBox="1">
            <a:spLocks noChangeArrowheads="1"/>
          </p:cNvSpPr>
          <p:nvPr/>
        </p:nvSpPr>
        <p:spPr bwMode="auto">
          <a:xfrm>
            <a:off x="3581400" y="3352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6395" name="Picture 7" descr="swmcb_hhw-cleaners-sm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133600" cy="1311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28" descr="sink, white-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70000" cy="127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22" descr="toilet, white-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105400"/>
            <a:ext cx="1096962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704850"/>
          </a:xfrm>
        </p:spPr>
        <p:txBody>
          <a:bodyPr/>
          <a:lstStyle/>
          <a:p>
            <a:pPr algn="ctr"/>
            <a:r>
              <a:rPr lang="en-US" altLang="en-US" sz="5200" b="1" smtClean="0"/>
              <a:t>Chemicals</a:t>
            </a:r>
          </a:p>
        </p:txBody>
      </p:sp>
      <p:pic>
        <p:nvPicPr>
          <p:cNvPr id="17411" name="Picture 6" descr="paint can &amp; brush-r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2933" b="3165"/>
          <a:stretch>
            <a:fillRect/>
          </a:stretch>
        </p:blipFill>
        <p:spPr bwMode="auto">
          <a:xfrm>
            <a:off x="228600" y="381000"/>
            <a:ext cx="1682750" cy="2060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9" descr="lawn &amp; garden chemic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2152"/>
          <a:stretch>
            <a:fillRect/>
          </a:stretch>
        </p:blipFill>
        <p:spPr bwMode="auto">
          <a:xfrm>
            <a:off x="6861175" y="2667000"/>
            <a:ext cx="2051050" cy="102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10" descr="propane t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343025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11" descr="smoke al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600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Picture 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8145"/>
          <a:stretch>
            <a:fillRect/>
          </a:stretch>
        </p:blipFill>
        <p:spPr bwMode="auto">
          <a:xfrm>
            <a:off x="228600" y="2971800"/>
            <a:ext cx="4114800" cy="36401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4" descr="CFL-r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719138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8" descr="battery-au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5240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7" descr="batteries, assort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1066800" cy="844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4800600" y="4419600"/>
            <a:ext cx="3962400" cy="22844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chemeClr val="bg1"/>
                </a:solidFill>
              </a:rPr>
              <a:t>Free Drop &amp; Swap Program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Given away in 2013 </a:t>
            </a:r>
            <a:r>
              <a:rPr lang="en-US" altLang="en-US" sz="1400">
                <a:solidFill>
                  <a:schemeClr val="bg1"/>
                </a:solidFill>
              </a:rPr>
              <a:t>(approx.)</a:t>
            </a:r>
            <a:r>
              <a:rPr lang="en-US" altLang="en-US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Paint</a:t>
            </a:r>
            <a:r>
              <a:rPr lang="en-US" altLang="en-US">
                <a:solidFill>
                  <a:schemeClr val="bg1"/>
                </a:solidFill>
              </a:rPr>
              <a:t>                                      9,000 gallons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Household cleaners</a:t>
            </a:r>
            <a:r>
              <a:rPr lang="en-US" altLang="en-US">
                <a:solidFill>
                  <a:schemeClr val="bg1"/>
                </a:solidFill>
              </a:rPr>
              <a:t>             6,000 quarts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Lawn &amp; garden chemicals</a:t>
            </a:r>
            <a:r>
              <a:rPr lang="en-US" altLang="en-US">
                <a:solidFill>
                  <a:schemeClr val="bg1"/>
                </a:solidFill>
              </a:rPr>
              <a:t>   4,000 pounds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Automotive products</a:t>
            </a:r>
            <a:r>
              <a:rPr lang="en-US" altLang="en-US">
                <a:solidFill>
                  <a:schemeClr val="bg1"/>
                </a:solidFill>
              </a:rPr>
              <a:t>           3,000 quarts</a:t>
            </a:r>
          </a:p>
        </p:txBody>
      </p:sp>
      <p:pic>
        <p:nvPicPr>
          <p:cNvPr id="17420" name="Picture 7" descr="swmcb_hhw-cleaners-sm-rgb"/>
          <p:cNvPicPr>
            <a:picLocks noChangeAspect="1" noChangeArrowheads="1"/>
          </p:cNvPicPr>
          <p:nvPr>
            <p:ph type="body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95400"/>
            <a:ext cx="2381250" cy="146685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21" name="Picture 17" descr="oil &amp; fil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9223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666750"/>
          </a:xfrm>
        </p:spPr>
        <p:txBody>
          <a:bodyPr/>
          <a:lstStyle/>
          <a:p>
            <a:pPr algn="ctr"/>
            <a:r>
              <a:rPr lang="en-US" altLang="en-US" sz="5200" b="1" smtClean="0">
                <a:solidFill>
                  <a:schemeClr val="bg1"/>
                </a:solidFill>
                <a:latin typeface="Arial" panose="020B0604020202020204" pitchFamily="34" charset="0"/>
              </a:rPr>
              <a:t>Electronics</a:t>
            </a:r>
          </a:p>
        </p:txBody>
      </p:sp>
      <p:pic>
        <p:nvPicPr>
          <p:cNvPr id="18435" name="Picture 4" descr="computer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5325"/>
          <a:stretch>
            <a:fillRect/>
          </a:stretch>
        </p:blipFill>
        <p:spPr>
          <a:xfrm>
            <a:off x="3276600" y="1752600"/>
            <a:ext cx="2514600" cy="213677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6" name="Picture 5" descr="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C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5562600"/>
            <a:ext cx="1371600" cy="1041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61925" y="1857375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19” diagonal or smaller</a:t>
            </a:r>
          </a:p>
        </p:txBody>
      </p:sp>
      <p:pic>
        <p:nvPicPr>
          <p:cNvPr id="18439" name="Picture 9" descr="cell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25835"/>
          <a:stretch>
            <a:fillRect/>
          </a:stretch>
        </p:blipFill>
        <p:spPr bwMode="auto">
          <a:xfrm>
            <a:off x="1371600" y="2438400"/>
            <a:ext cx="534988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2362200" y="914400"/>
            <a:ext cx="4419600" cy="720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Almost 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1.5 million pounds</a:t>
            </a: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 collected since 2007</a:t>
            </a:r>
          </a:p>
        </p:txBody>
      </p:sp>
      <p:pic>
        <p:nvPicPr>
          <p:cNvPr id="18441" name="Picture 16" descr="VHS ta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38800"/>
            <a:ext cx="16811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7" descr="game cartrid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267200"/>
            <a:ext cx="2514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 descr="camera, digit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990600" cy="788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9" descr="camcord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871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3819525" y="4314825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Data Media</a:t>
            </a:r>
          </a:p>
        </p:txBody>
      </p:sp>
      <p:pic>
        <p:nvPicPr>
          <p:cNvPr id="18446" name="Picture 23" descr="th?id=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1" b="30171"/>
          <a:stretch>
            <a:fillRect/>
          </a:stretch>
        </p:blipFill>
        <p:spPr bwMode="auto">
          <a:xfrm>
            <a:off x="762000" y="5410200"/>
            <a:ext cx="2286000" cy="906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25" descr="th?id=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33575" cy="1685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27" descr="th?id=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0799" r="7359" b="20799"/>
          <a:stretch>
            <a:fillRect/>
          </a:stretch>
        </p:blipFill>
        <p:spPr bwMode="auto">
          <a:xfrm>
            <a:off x="6324600" y="2209800"/>
            <a:ext cx="2130425" cy="1416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21" descr="ster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20685"/>
          <a:stretch>
            <a:fillRect/>
          </a:stretch>
        </p:blipFill>
        <p:spPr bwMode="auto">
          <a:xfrm>
            <a:off x="228600" y="4038600"/>
            <a:ext cx="2076450" cy="1249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3552825" y="493395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Over </a:t>
            </a:r>
            <a:r>
              <a:rPr lang="en-US" altLang="en-US" sz="2000" b="1">
                <a:solidFill>
                  <a:schemeClr val="bg1"/>
                </a:solidFill>
              </a:rPr>
              <a:t>5.5 tons</a:t>
            </a:r>
            <a:r>
              <a:rPr lang="en-US" altLang="en-US" sz="2000">
                <a:solidFill>
                  <a:schemeClr val="bg1"/>
                </a:solidFill>
              </a:rPr>
              <a:t> collected since 2012</a:t>
            </a:r>
          </a:p>
        </p:txBody>
      </p:sp>
      <p:sp>
        <p:nvSpPr>
          <p:cNvPr id="18451" name="Text Box 29"/>
          <p:cNvSpPr txBox="1">
            <a:spLocks noChangeArrowheads="1"/>
          </p:cNvSpPr>
          <p:nvPr/>
        </p:nvSpPr>
        <p:spPr bwMode="auto">
          <a:xfrm>
            <a:off x="3352800" y="41910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52" name="Text Box 30"/>
          <p:cNvSpPr txBox="1">
            <a:spLocks noChangeArrowheads="1"/>
          </p:cNvSpPr>
          <p:nvPr/>
        </p:nvSpPr>
        <p:spPr bwMode="auto">
          <a:xfrm>
            <a:off x="3200400" y="41910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53" name="Text Box 35"/>
          <p:cNvSpPr txBox="1">
            <a:spLocks noChangeArrowheads="1"/>
          </p:cNvSpPr>
          <p:nvPr/>
        </p:nvSpPr>
        <p:spPr bwMode="auto">
          <a:xfrm>
            <a:off x="2667000" y="3962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54" name="Line 38"/>
          <p:cNvSpPr>
            <a:spLocks noChangeShapeType="1"/>
          </p:cNvSpPr>
          <p:nvPr/>
        </p:nvSpPr>
        <p:spPr bwMode="auto">
          <a:xfrm flipV="1">
            <a:off x="3429000" y="4191000"/>
            <a:ext cx="0" cy="251460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39"/>
          <p:cNvSpPr>
            <a:spLocks noChangeShapeType="1"/>
          </p:cNvSpPr>
          <p:nvPr/>
        </p:nvSpPr>
        <p:spPr bwMode="auto">
          <a:xfrm>
            <a:off x="3429000" y="4191000"/>
            <a:ext cx="5410200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40"/>
          <p:cNvSpPr>
            <a:spLocks noChangeShapeType="1"/>
          </p:cNvSpPr>
          <p:nvPr/>
        </p:nvSpPr>
        <p:spPr bwMode="auto">
          <a:xfrm>
            <a:off x="8839200" y="4191000"/>
            <a:ext cx="0" cy="251460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41"/>
          <p:cNvSpPr>
            <a:spLocks noChangeShapeType="1"/>
          </p:cNvSpPr>
          <p:nvPr/>
        </p:nvSpPr>
        <p:spPr bwMode="auto">
          <a:xfrm>
            <a:off x="3429000" y="6705600"/>
            <a:ext cx="5410200" cy="0"/>
          </a:xfrm>
          <a:prstGeom prst="line">
            <a:avLst/>
          </a:prstGeom>
          <a:noFill/>
          <a:ln w="57150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en-US" altLang="en-US" sz="5200" b="1" smtClean="0">
                <a:solidFill>
                  <a:schemeClr val="bg1"/>
                </a:solidFill>
              </a:rPr>
              <a:t>Medicines</a:t>
            </a:r>
          </a:p>
        </p:txBody>
      </p:sp>
      <p:pic>
        <p:nvPicPr>
          <p:cNvPr id="19459" name="Picture 5" descr="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"/>
          <a:stretch>
            <a:fillRect/>
          </a:stretch>
        </p:blipFill>
        <p:spPr bwMode="auto">
          <a:xfrm>
            <a:off x="3352800" y="3276600"/>
            <a:ext cx="1752600" cy="304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6" descr="pill bottle-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11130" b="5565"/>
          <a:stretch>
            <a:fillRect/>
          </a:stretch>
        </p:blipFill>
        <p:spPr bwMode="auto">
          <a:xfrm>
            <a:off x="6248400" y="4267200"/>
            <a:ext cx="2128838" cy="1673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 descr="syringe-r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>
            <a:fillRect/>
          </a:stretch>
        </p:blipFill>
        <p:spPr bwMode="auto">
          <a:xfrm>
            <a:off x="762000" y="2590800"/>
            <a:ext cx="2109788" cy="274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8" descr="thermo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9044" r="4173"/>
          <a:stretch>
            <a:fillRect/>
          </a:stretch>
        </p:blipFill>
        <p:spPr bwMode="auto">
          <a:xfrm>
            <a:off x="5562600" y="2362200"/>
            <a:ext cx="2589213" cy="1517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0" y="1647825"/>
            <a:ext cx="9144000" cy="476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chemeClr val="bg1"/>
                </a:solidFill>
              </a:rPr>
              <a:t>No controlled substances accepted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0" y="990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Home-use medications and medical sharps only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pPr algn="ctr"/>
            <a:r>
              <a:rPr lang="en-US" altLang="en-US" sz="4600" b="1" smtClean="0">
                <a:solidFill>
                  <a:schemeClr val="bg1"/>
                </a:solidFill>
                <a:latin typeface="Arial" panose="020B0604020202020204" pitchFamily="34" charset="0"/>
              </a:rPr>
              <a:t>Porcelain Recycling</a:t>
            </a:r>
          </a:p>
        </p:txBody>
      </p:sp>
      <p:pic>
        <p:nvPicPr>
          <p:cNvPr id="20483" name="Picture 4" descr="sink, white-L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>
            <a:fillRect/>
          </a:stretch>
        </p:blipFill>
        <p:spPr>
          <a:xfrm>
            <a:off x="228600" y="685800"/>
            <a:ext cx="1447800" cy="1905000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4" name="Picture 5" descr="toilet, white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1463675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676400" y="21336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Partnership: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6516688" y="3024188"/>
            <a:ext cx="2343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USED IN ROAD PROJECTS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838200" y="2894013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COLLECTED</a:t>
            </a:r>
          </a:p>
        </p:txBody>
      </p:sp>
      <p:pic>
        <p:nvPicPr>
          <p:cNvPr id="20488" name="Picture 10" descr="Crushed porce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5"/>
          <a:stretch>
            <a:fillRect/>
          </a:stretch>
        </p:blipFill>
        <p:spPr bwMode="auto">
          <a:xfrm>
            <a:off x="2209800" y="3657600"/>
            <a:ext cx="4800600" cy="27098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6" descr="pics1 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2"/>
          <a:stretch>
            <a:fillRect/>
          </a:stretch>
        </p:blipFill>
        <p:spPr bwMode="auto">
          <a:xfrm>
            <a:off x="381000" y="3200400"/>
            <a:ext cx="2187575" cy="2514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4038600" y="3333750"/>
            <a:ext cx="1009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</a:rPr>
              <a:t>CRUSHED</a:t>
            </a:r>
          </a:p>
        </p:txBody>
      </p:sp>
      <p:pic>
        <p:nvPicPr>
          <p:cNvPr id="20491" name="Picture 12" descr="poticrete 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r="32140"/>
          <a:stretch>
            <a:fillRect/>
          </a:stretch>
        </p:blipFill>
        <p:spPr bwMode="auto">
          <a:xfrm>
            <a:off x="6629400" y="3352800"/>
            <a:ext cx="2155825" cy="274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3" descr="CS Utilities Logo - Col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81275"/>
            <a:ext cx="1219200" cy="479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20" descr="Logo_EPC_Color_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81275"/>
            <a:ext cx="1600200" cy="450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3267075" y="1552575"/>
            <a:ext cx="2514600" cy="4762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</a:rPr>
              <a:t>Saves landfill space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104775"/>
            <a:ext cx="9144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200" b="1">
                <a:solidFill>
                  <a:schemeClr val="bg1"/>
                </a:solidFill>
                <a:latin typeface="Arial" panose="020B0604020202020204" pitchFamily="34" charset="0"/>
              </a:rPr>
              <a:t>Single-Stream Recycling</a:t>
            </a:r>
          </a:p>
        </p:txBody>
      </p:sp>
      <p:pic>
        <p:nvPicPr>
          <p:cNvPr id="24583" name="Picture 7" descr="Picture 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6401" r="6165"/>
          <a:stretch>
            <a:fillRect/>
          </a:stretch>
        </p:blipFill>
        <p:spPr bwMode="auto">
          <a:xfrm>
            <a:off x="2209800" y="1295400"/>
            <a:ext cx="4648200" cy="304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>
            <a:fillRect/>
          </a:stretch>
        </p:blipFill>
        <p:spPr bwMode="auto">
          <a:xfrm>
            <a:off x="7239000" y="3886200"/>
            <a:ext cx="1703388" cy="158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glass bot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905000" cy="124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cans-me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3429"/>
          <a:stretch>
            <a:fillRect/>
          </a:stretch>
        </p:blipFill>
        <p:spPr bwMode="auto">
          <a:xfrm>
            <a:off x="4724400" y="4953000"/>
            <a:ext cx="1987550" cy="148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th?id=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0029"/>
          <a:stretch>
            <a:fillRect/>
          </a:stretch>
        </p:blipFill>
        <p:spPr bwMode="auto">
          <a:xfrm>
            <a:off x="304800" y="4114800"/>
            <a:ext cx="1595438" cy="158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paper recycling, mixed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905000" cy="1366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aluminum recycling, mix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4085" r="1225"/>
          <a:stretch>
            <a:fillRect/>
          </a:stretch>
        </p:blipFill>
        <p:spPr bwMode="auto">
          <a:xfrm>
            <a:off x="2514600" y="4648200"/>
            <a:ext cx="1985963" cy="1597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704850"/>
          </a:xfrm>
        </p:spPr>
        <p:txBody>
          <a:bodyPr/>
          <a:lstStyle/>
          <a:p>
            <a:pPr algn="ctr"/>
            <a:r>
              <a:rPr lang="en-US" altLang="en-US" sz="5200" smtClean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8916" name="Picture 10" descr="earth tree, no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524000"/>
            <a:ext cx="4343400" cy="4724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C7E2FA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6396</TotalTime>
  <Words>203</Words>
  <Application>Microsoft Office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Narrow</vt:lpstr>
      <vt:lpstr>Arial</vt:lpstr>
      <vt:lpstr>Calibri</vt:lpstr>
      <vt:lpstr>Constantia</vt:lpstr>
      <vt:lpstr>Wingdings 2</vt:lpstr>
      <vt:lpstr>Flow</vt:lpstr>
      <vt:lpstr>PowerPoint Presentation</vt:lpstr>
      <vt:lpstr>Household Hazardous Waste Facility</vt:lpstr>
      <vt:lpstr>Household Hazardous Waste Facility</vt:lpstr>
      <vt:lpstr>Chemicals</vt:lpstr>
      <vt:lpstr>Electronics</vt:lpstr>
      <vt:lpstr>Medicines</vt:lpstr>
      <vt:lpstr>Porcelain Recycling</vt:lpstr>
      <vt:lpstr>PowerPoint Presentation</vt:lpstr>
      <vt:lpstr>Thank You!</vt:lpstr>
    </vt:vector>
  </TitlesOfParts>
  <Company>El Paso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Citizen’s Budget Oversight Committee</dc:title>
  <dc:creator>Pamela R. Podhirny</dc:creator>
  <cp:lastModifiedBy>Kelly, Myla</cp:lastModifiedBy>
  <cp:revision>254</cp:revision>
  <dcterms:created xsi:type="dcterms:W3CDTF">2009-03-18T12:45:46Z</dcterms:created>
  <dcterms:modified xsi:type="dcterms:W3CDTF">2014-09-30T17:18:39Z</dcterms:modified>
</cp:coreProperties>
</file>